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118D8"/>
    <a:srgbClr val="D31DB0"/>
    <a:srgbClr val="20D0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6" autoAdjust="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1D995-9622-436F-946B-FE5645A549A9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C03D-5947-4816-8F9E-8AA4FA3C0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3A07-99BE-424F-83B0-F27F0EC3304F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2936-AB17-4919-9D1B-10603325D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AD4D-0188-4407-8567-9E72E12FDBAE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C030-607D-4DB5-83E9-AF7F16B1A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953A-B46D-4CA3-A4BC-77377C990A4F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4D5E-50C0-44F1-B4AE-21BD64F82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C6C1-0D1A-4E19-B643-941A180FA491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03C0-8526-45FF-AEEB-B6CA88DD2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0DE2F-6E02-476B-8A71-5A04718DF930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8246-EEF6-4EDC-89D0-220DC29E4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3B283-13EB-41F3-B109-4C150F9D5784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6E93-A2DA-4DD5-BC82-A6B227806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F8ED-3C75-4B7B-A8BF-CBADA9246857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DBD5-4FE5-4D70-8E72-B81B6F0BA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3CA5-6AE6-4D52-B607-5E38949BA0E4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83FD-1300-4FB7-909C-932B2B9E1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4FEE-C289-4706-BC7A-3F905E2962B0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0326-3596-4C04-86A1-EAC1D82F5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9EB7-E014-47B2-9B16-4DA9A7A72F35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9DDF-B9DE-411D-96E7-27B2F99C6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0">
    <p:circle/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4BFAFB-BC05-4C12-B93B-37A0472B02BA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584C03-2533-44A0-A800-2B416599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4" r:id="rId2"/>
    <p:sldLayoutId id="2147483873" r:id="rId3"/>
    <p:sldLayoutId id="2147483872" r:id="rId4"/>
    <p:sldLayoutId id="2147483871" r:id="rId5"/>
    <p:sldLayoutId id="2147483870" r:id="rId6"/>
    <p:sldLayoutId id="2147483869" r:id="rId7"/>
    <p:sldLayoutId id="2147483868" r:id="rId8"/>
    <p:sldLayoutId id="2147483867" r:id="rId9"/>
    <p:sldLayoutId id="2147483866" r:id="rId10"/>
    <p:sldLayoutId id="2147483865" r:id="rId11"/>
  </p:sldLayoutIdLst>
  <p:transition spd="med" advClick="0" advTm="60000">
    <p:circle/>
    <p:sndAc>
      <p:stSnd>
        <p:snd r:embed="rId13" name="drumroll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66"/>
                </a:solidFill>
              </a:rPr>
              <a:t>An English quiz</a:t>
            </a:r>
            <a:endParaRPr lang="en-US" sz="6000" dirty="0">
              <a:solidFill>
                <a:srgbClr val="00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5791200" cy="17319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6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</a:t>
            </a:r>
            <a:r>
              <a:rPr lang="en-US" sz="60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VIIth</a:t>
            </a:r>
            <a:endParaRPr lang="en-US" sz="6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u="sng" dirty="0" smtClean="0">
                <a:solidFill>
                  <a:srgbClr val="000066"/>
                </a:solidFill>
              </a:rPr>
              <a:t>Choose the right </a:t>
            </a:r>
            <a:r>
              <a:rPr lang="en-US" sz="2800" u="sng" dirty="0" smtClean="0">
                <a:solidFill>
                  <a:srgbClr val="FF0000"/>
                </a:solidFill>
              </a:rPr>
              <a:t>preposition</a:t>
            </a:r>
            <a:r>
              <a:rPr lang="en-US" sz="2800" u="sng" dirty="0" smtClean="0">
                <a:solidFill>
                  <a:srgbClr val="000066"/>
                </a:solidFill>
              </a:rPr>
              <a:t> to complete the </a:t>
            </a:r>
            <a:r>
              <a:rPr lang="en-US" sz="2800" u="sng" dirty="0" err="1" smtClean="0">
                <a:solidFill>
                  <a:srgbClr val="000066"/>
                </a:solidFill>
              </a:rPr>
              <a:t>sentence.Circle</a:t>
            </a:r>
            <a:r>
              <a:rPr lang="en-US" sz="2800" u="sng" dirty="0" smtClean="0">
                <a:solidFill>
                  <a:srgbClr val="000066"/>
                </a:solidFill>
              </a:rPr>
              <a:t> the letter in front of it.</a:t>
            </a:r>
            <a:endParaRPr lang="en-US" sz="2800" u="sng" dirty="0">
              <a:solidFill>
                <a:srgbClr val="000066"/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1) </a:t>
            </a:r>
            <a:r>
              <a:rPr lang="en-US" smtClean="0">
                <a:solidFill>
                  <a:srgbClr val="000066"/>
                </a:solidFill>
              </a:rPr>
              <a:t>He’ll be ready to </a:t>
            </a:r>
          </a:p>
          <a:p>
            <a:r>
              <a:rPr lang="en-US" smtClean="0">
                <a:solidFill>
                  <a:srgbClr val="000066"/>
                </a:solidFill>
              </a:rPr>
              <a:t>     leave ___ about</a:t>
            </a:r>
          </a:p>
          <a:p>
            <a:r>
              <a:rPr lang="en-US" smtClean="0">
                <a:solidFill>
                  <a:srgbClr val="000066"/>
                </a:solidFill>
              </a:rPr>
              <a:t>     twenty minutes.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in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on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at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2) </a:t>
            </a:r>
            <a:r>
              <a:rPr lang="en-US" smtClean="0">
                <a:solidFill>
                  <a:srgbClr val="000066"/>
                </a:solidFill>
              </a:rPr>
              <a:t>I think she spent</a:t>
            </a:r>
          </a:p>
          <a:p>
            <a:r>
              <a:rPr lang="en-US" smtClean="0">
                <a:solidFill>
                  <a:srgbClr val="000066"/>
                </a:solidFill>
              </a:rPr>
              <a:t>     the whole after-</a:t>
            </a:r>
          </a:p>
          <a:p>
            <a:r>
              <a:rPr lang="en-US" smtClean="0">
                <a:solidFill>
                  <a:srgbClr val="000066"/>
                </a:solidFill>
              </a:rPr>
              <a:t>     noon ___the phone.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in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on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at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3) </a:t>
            </a:r>
            <a:r>
              <a:rPr lang="en-US" smtClean="0">
                <a:solidFill>
                  <a:srgbClr val="000066"/>
                </a:solidFill>
              </a:rPr>
              <a:t>She will wait 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6.30, but then she’s</a:t>
            </a:r>
          </a:p>
          <a:p>
            <a:r>
              <a:rPr lang="en-US" smtClean="0">
                <a:solidFill>
                  <a:srgbClr val="000066"/>
                </a:solidFill>
              </a:rPr>
              <a:t>    going home.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from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at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until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4) </a:t>
            </a:r>
            <a:r>
              <a:rPr lang="en-US" smtClean="0">
                <a:solidFill>
                  <a:srgbClr val="000066"/>
                </a:solidFill>
              </a:rPr>
              <a:t>The police caught </a:t>
            </a:r>
          </a:p>
          <a:p>
            <a:r>
              <a:rPr lang="en-US" smtClean="0">
                <a:solidFill>
                  <a:srgbClr val="000066"/>
                </a:solidFill>
              </a:rPr>
              <a:t>     the thief ___ the</a:t>
            </a:r>
          </a:p>
          <a:p>
            <a:r>
              <a:rPr lang="en-US" smtClean="0">
                <a:solidFill>
                  <a:srgbClr val="000066"/>
                </a:solidFill>
              </a:rPr>
              <a:t>     corner of Cascade</a:t>
            </a:r>
          </a:p>
          <a:p>
            <a:r>
              <a:rPr lang="en-US" smtClean="0">
                <a:solidFill>
                  <a:srgbClr val="000066"/>
                </a:solidFill>
              </a:rPr>
              <a:t>     and Plum Streets.</a:t>
            </a:r>
          </a:p>
          <a:p>
            <a:r>
              <a:rPr lang="en-US" smtClean="0">
                <a:solidFill>
                  <a:srgbClr val="000066"/>
                </a:solidFill>
              </a:rPr>
              <a:t>a)  on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at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from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5) </a:t>
            </a:r>
            <a:r>
              <a:rPr lang="en-US" smtClean="0">
                <a:solidFill>
                  <a:srgbClr val="000066"/>
                </a:solidFill>
              </a:rPr>
              <a:t>My fingers were</a:t>
            </a:r>
          </a:p>
          <a:p>
            <a:r>
              <a:rPr lang="en-US" smtClean="0">
                <a:solidFill>
                  <a:srgbClr val="000066"/>
                </a:solidFill>
              </a:rPr>
              <a:t>     injured so my sister</a:t>
            </a:r>
          </a:p>
          <a:p>
            <a:r>
              <a:rPr lang="en-US" smtClean="0">
                <a:solidFill>
                  <a:srgbClr val="000066"/>
                </a:solidFill>
              </a:rPr>
              <a:t>     had to write the </a:t>
            </a:r>
          </a:p>
          <a:p>
            <a:r>
              <a:rPr lang="en-US" smtClean="0">
                <a:solidFill>
                  <a:srgbClr val="000066"/>
                </a:solidFill>
              </a:rPr>
              <a:t>     note ___ me.</a:t>
            </a:r>
          </a:p>
          <a:p>
            <a:r>
              <a:rPr lang="en-US" smtClean="0">
                <a:solidFill>
                  <a:srgbClr val="000066"/>
                </a:solidFill>
              </a:rPr>
              <a:t>a)  for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with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to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6) </a:t>
            </a:r>
            <a:r>
              <a:rPr lang="en-US" smtClean="0">
                <a:solidFill>
                  <a:srgbClr val="000066"/>
                </a:solidFill>
              </a:rPr>
              <a:t>My best friend John</a:t>
            </a:r>
          </a:p>
          <a:p>
            <a:r>
              <a:rPr lang="en-US" smtClean="0">
                <a:solidFill>
                  <a:srgbClr val="000066"/>
                </a:solidFill>
              </a:rPr>
              <a:t>     is named ____ his</a:t>
            </a:r>
          </a:p>
          <a:p>
            <a:r>
              <a:rPr lang="en-US" smtClean="0">
                <a:solidFill>
                  <a:srgbClr val="000066"/>
                </a:solidFill>
              </a:rPr>
              <a:t>     grandfather.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to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after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about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7) </a:t>
            </a:r>
            <a:r>
              <a:rPr lang="en-US" smtClean="0">
                <a:solidFill>
                  <a:srgbClr val="000066"/>
                </a:solidFill>
              </a:rPr>
              <a:t>Do you know what</a:t>
            </a:r>
          </a:p>
          <a:p>
            <a:r>
              <a:rPr lang="en-US" smtClean="0">
                <a:solidFill>
                  <a:srgbClr val="000066"/>
                </a:solidFill>
              </a:rPr>
              <a:t>     time your train gets</a:t>
            </a:r>
          </a:p>
          <a:p>
            <a:r>
              <a:rPr lang="en-US" smtClean="0">
                <a:solidFill>
                  <a:srgbClr val="000066"/>
                </a:solidFill>
              </a:rPr>
              <a:t>     ___ 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to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in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on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8) </a:t>
            </a:r>
            <a:r>
              <a:rPr lang="en-US" smtClean="0">
                <a:solidFill>
                  <a:srgbClr val="000066"/>
                </a:solidFill>
              </a:rPr>
              <a:t>Write your name</a:t>
            </a:r>
          </a:p>
          <a:p>
            <a:r>
              <a:rPr lang="en-US" smtClean="0">
                <a:solidFill>
                  <a:srgbClr val="000066"/>
                </a:solidFill>
              </a:rPr>
              <a:t>     ___ the top of the </a:t>
            </a:r>
          </a:p>
          <a:p>
            <a:r>
              <a:rPr lang="en-US" smtClean="0">
                <a:solidFill>
                  <a:srgbClr val="000066"/>
                </a:solidFill>
              </a:rPr>
              <a:t>     page.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on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at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in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9) </a:t>
            </a:r>
            <a:r>
              <a:rPr lang="en-US" smtClean="0">
                <a:solidFill>
                  <a:srgbClr val="000066"/>
                </a:solidFill>
              </a:rPr>
              <a:t>Who is the woman</a:t>
            </a:r>
          </a:p>
          <a:p>
            <a:r>
              <a:rPr lang="en-US" smtClean="0">
                <a:solidFill>
                  <a:srgbClr val="000066"/>
                </a:solidFill>
              </a:rPr>
              <a:t>     ___ that photo?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at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on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in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10) </a:t>
            </a:r>
            <a:r>
              <a:rPr lang="en-US" smtClean="0">
                <a:solidFill>
                  <a:srgbClr val="000066"/>
                </a:solidFill>
              </a:rPr>
              <a:t>We finally found</a:t>
            </a:r>
          </a:p>
          <a:p>
            <a:r>
              <a:rPr lang="en-US" smtClean="0">
                <a:solidFill>
                  <a:srgbClr val="000066"/>
                </a:solidFill>
              </a:rPr>
              <a:t>       a solution 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  the problem.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of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to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with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u="sng" dirty="0" smtClean="0">
                <a:solidFill>
                  <a:srgbClr val="000066"/>
                </a:solidFill>
              </a:rPr>
              <a:t/>
            </a:r>
            <a:br>
              <a:rPr lang="en-US" sz="4900" u="sng" dirty="0" smtClean="0">
                <a:solidFill>
                  <a:srgbClr val="000066"/>
                </a:solidFill>
              </a:rPr>
            </a:br>
            <a:r>
              <a:rPr lang="en-US" sz="4900" u="sng" dirty="0" smtClean="0">
                <a:solidFill>
                  <a:srgbClr val="000066"/>
                </a:solidFill>
              </a:rPr>
              <a:t/>
            </a:r>
            <a:br>
              <a:rPr lang="en-US" sz="4900" u="sng" dirty="0" smtClean="0">
                <a:solidFill>
                  <a:srgbClr val="000066"/>
                </a:solidFill>
              </a:rPr>
            </a:br>
            <a:r>
              <a:rPr lang="en-US" sz="6700" u="sng" dirty="0" smtClean="0">
                <a:solidFill>
                  <a:srgbClr val="000066"/>
                </a:solidFill>
              </a:rPr>
              <a:t>Grammar Mix</a:t>
            </a: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u="sng" dirty="0" smtClean="0">
                <a:solidFill>
                  <a:srgbClr val="002060"/>
                </a:solidFill>
              </a:rPr>
              <a:t/>
            </a:r>
            <a:br>
              <a:rPr lang="en-US" u="sng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u="sng" dirty="0" smtClean="0">
                <a:solidFill>
                  <a:srgbClr val="000066"/>
                </a:solidFill>
              </a:rPr>
              <a:t>Choose the right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b="1" u="sng" dirty="0" smtClean="0">
                <a:solidFill>
                  <a:srgbClr val="000066"/>
                </a:solidFill>
              </a:rPr>
              <a:t> </a:t>
            </a:r>
            <a:r>
              <a:rPr lang="en-US" u="sng" dirty="0" smtClean="0">
                <a:solidFill>
                  <a:srgbClr val="000066"/>
                </a:solidFill>
              </a:rPr>
              <a:t>or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</a:t>
            </a:r>
            <a:r>
              <a:rPr lang="en-US" u="sng" dirty="0" smtClean="0">
                <a:solidFill>
                  <a:srgbClr val="000066"/>
                </a:solidFill>
              </a:rPr>
              <a:t> that would correctly complete the sentence.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letter </a:t>
            </a:r>
            <a:r>
              <a:rPr lang="en-US" u="sng" dirty="0" smtClean="0">
                <a:solidFill>
                  <a:srgbClr val="000066"/>
                </a:solidFill>
              </a:rPr>
              <a:t>in front of the right answer.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u="sng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0066"/>
                </a:solidFill>
              </a:rPr>
              <a:t>The </a:t>
            </a:r>
            <a:r>
              <a:rPr lang="en-US" dirty="0" err="1" smtClean="0">
                <a:solidFill>
                  <a:srgbClr val="000066"/>
                </a:solidFill>
              </a:rPr>
              <a:t>Karmen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Ghia</a:t>
            </a:r>
            <a:r>
              <a:rPr lang="en-US" dirty="0" smtClean="0">
                <a:solidFill>
                  <a:srgbClr val="000066"/>
                </a:solidFill>
              </a:rPr>
              <a:t> used to be ___________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sports car.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a) a fine German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b) a German, fine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0066"/>
                </a:solidFill>
              </a:rPr>
              <a:t>     c) a fine, German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2)</a:t>
            </a:r>
            <a:r>
              <a:rPr lang="en-US" smtClean="0">
                <a:solidFill>
                  <a:srgbClr val="002060"/>
                </a:solidFill>
              </a:rPr>
              <a:t>E</a:t>
            </a:r>
            <a:r>
              <a:rPr lang="en-US" smtClean="0">
                <a:solidFill>
                  <a:srgbClr val="000066"/>
                </a:solidFill>
              </a:rPr>
              <a:t>veryone was home </a:t>
            </a:r>
          </a:p>
          <a:p>
            <a:r>
              <a:rPr lang="en-US" smtClean="0">
                <a:solidFill>
                  <a:srgbClr val="000066"/>
                </a:solidFill>
              </a:rPr>
              <a:t>    for the holidays.</a:t>
            </a:r>
          </a:p>
          <a:p>
            <a:r>
              <a:rPr lang="en-US" smtClean="0">
                <a:solidFill>
                  <a:srgbClr val="000066"/>
                </a:solidFill>
              </a:rPr>
              <a:t>    What would make </a:t>
            </a:r>
          </a:p>
          <a:p>
            <a:r>
              <a:rPr lang="en-US" smtClean="0">
                <a:solidFill>
                  <a:srgbClr val="000066"/>
                </a:solidFill>
              </a:rPr>
              <a:t>     for ______ Christ-</a:t>
            </a:r>
          </a:p>
          <a:p>
            <a:r>
              <a:rPr lang="en-US" smtClean="0">
                <a:solidFill>
                  <a:srgbClr val="000066"/>
                </a:solidFill>
              </a:rPr>
              <a:t>     mas than that?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a) a merryer</a:t>
            </a:r>
          </a:p>
          <a:p>
            <a:r>
              <a:rPr lang="en-US" smtClean="0">
                <a:solidFill>
                  <a:srgbClr val="000066"/>
                </a:solidFill>
              </a:rPr>
              <a:t> b) the merriest</a:t>
            </a:r>
          </a:p>
          <a:p>
            <a:r>
              <a:rPr lang="en-US" smtClean="0">
                <a:solidFill>
                  <a:srgbClr val="000066"/>
                </a:solidFill>
              </a:rPr>
              <a:t> c) a merrier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0066"/>
                </a:solidFill>
              </a:rPr>
              <a:t>Which word has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vowel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foot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c) shoot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d) suit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0066"/>
                </a:solidFill>
              </a:rPr>
              <a:t>How many people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are going to 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_________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Mark and Sharon’s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wedding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the wedding 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Mark and Sharon’s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Mark’s and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Sharon’s wedding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0066"/>
                </a:solidFill>
              </a:rPr>
              <a:t> Have you ________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_____ skiing with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us yet?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persuaded Julie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coming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persuaded Julie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to come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persuaded to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Julie come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6) </a:t>
            </a:r>
            <a:r>
              <a:rPr lang="en-US" smtClean="0">
                <a:solidFill>
                  <a:srgbClr val="000066"/>
                </a:solidFill>
              </a:rPr>
              <a:t>Of all the</a:t>
            </a:r>
          </a:p>
          <a:p>
            <a:r>
              <a:rPr lang="en-US" smtClean="0">
                <a:solidFill>
                  <a:srgbClr val="000066"/>
                </a:solidFill>
              </a:rPr>
              <a:t>     mechanics in the</a:t>
            </a:r>
          </a:p>
          <a:p>
            <a:r>
              <a:rPr lang="en-US" smtClean="0">
                <a:solidFill>
                  <a:srgbClr val="000066"/>
                </a:solidFill>
              </a:rPr>
              <a:t>     shop, Jerzy is </a:t>
            </a:r>
          </a:p>
          <a:p>
            <a:r>
              <a:rPr lang="en-US" smtClean="0">
                <a:solidFill>
                  <a:srgbClr val="000066"/>
                </a:solidFill>
              </a:rPr>
              <a:t>     surely __________ 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the less competent</a:t>
            </a:r>
          </a:p>
          <a:p>
            <a:r>
              <a:rPr lang="en-US" smtClean="0">
                <a:solidFill>
                  <a:srgbClr val="000066"/>
                </a:solidFill>
              </a:rPr>
              <a:t>b) the least competent</a:t>
            </a:r>
          </a:p>
          <a:p>
            <a:r>
              <a:rPr lang="en-US" smtClean="0">
                <a:solidFill>
                  <a:srgbClr val="000066"/>
                </a:solidFill>
              </a:rPr>
              <a:t>c) the competentest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7) </a:t>
            </a:r>
            <a:r>
              <a:rPr lang="en-US" smtClean="0">
                <a:solidFill>
                  <a:srgbClr val="000066"/>
                </a:solidFill>
              </a:rPr>
              <a:t>She looked away</a:t>
            </a:r>
          </a:p>
          <a:p>
            <a:r>
              <a:rPr lang="en-US" smtClean="0">
                <a:solidFill>
                  <a:srgbClr val="000066"/>
                </a:solidFill>
              </a:rPr>
              <a:t>     and didn’t say</a:t>
            </a:r>
          </a:p>
          <a:p>
            <a:r>
              <a:rPr lang="en-US" smtClean="0">
                <a:solidFill>
                  <a:srgbClr val="000066"/>
                </a:solidFill>
              </a:rPr>
              <a:t>     __________ 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nothing</a:t>
            </a:r>
          </a:p>
          <a:p>
            <a:r>
              <a:rPr lang="en-US" smtClean="0">
                <a:solidFill>
                  <a:srgbClr val="000066"/>
                </a:solidFill>
              </a:rPr>
              <a:t>b) anything</a:t>
            </a:r>
          </a:p>
          <a:p>
            <a:r>
              <a:rPr lang="en-US" smtClean="0">
                <a:solidFill>
                  <a:srgbClr val="000066"/>
                </a:solidFill>
              </a:rPr>
              <a:t>c) none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8) </a:t>
            </a:r>
            <a:r>
              <a:rPr lang="en-US" smtClean="0">
                <a:solidFill>
                  <a:srgbClr val="000066"/>
                </a:solidFill>
              </a:rPr>
              <a:t>He spent _________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on CDs.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all the money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every money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the whole money</a:t>
            </a:r>
          </a:p>
        </p:txBody>
      </p:sp>
      <p:sp>
        <p:nvSpPr>
          <p:cNvPr id="3174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9) </a:t>
            </a:r>
            <a:r>
              <a:rPr lang="en-US" smtClean="0">
                <a:solidFill>
                  <a:srgbClr val="000066"/>
                </a:solidFill>
              </a:rPr>
              <a:t>What time ________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Chris this evening?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do we meet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are we meeting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are we meet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0066"/>
                </a:solidFill>
              </a:rPr>
              <a:t>Everyday English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the letter in front of the correct answer.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1) </a:t>
            </a:r>
            <a:r>
              <a:rPr lang="en-US" dirty="0" smtClean="0">
                <a:solidFill>
                  <a:srgbClr val="000066"/>
                </a:solidFill>
              </a:rPr>
              <a:t>What do you call something which is not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damaged by water?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a) waterproof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b) </a:t>
            </a:r>
            <a:r>
              <a:rPr lang="en-US" dirty="0" err="1" smtClean="0">
                <a:solidFill>
                  <a:srgbClr val="000066"/>
                </a:solidFill>
              </a:rPr>
              <a:t>swimproof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c) washing up-proof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d) rainproof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10) </a:t>
            </a:r>
            <a:r>
              <a:rPr lang="en-US" smtClean="0">
                <a:solidFill>
                  <a:srgbClr val="000066"/>
                </a:solidFill>
              </a:rPr>
              <a:t>They grew up in</a:t>
            </a:r>
          </a:p>
          <a:p>
            <a:r>
              <a:rPr lang="en-US" smtClean="0">
                <a:solidFill>
                  <a:srgbClr val="000066"/>
                </a:solidFill>
              </a:rPr>
              <a:t>       __________ house</a:t>
            </a:r>
          </a:p>
          <a:p>
            <a:r>
              <a:rPr lang="en-US" smtClean="0">
                <a:solidFill>
                  <a:srgbClr val="000066"/>
                </a:solidFill>
              </a:rPr>
              <a:t>       in Mexico City.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a)  a comfortable,little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b)  a little,comfortable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c) a comfortable little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11) </a:t>
            </a:r>
            <a:r>
              <a:rPr lang="en-US" smtClean="0">
                <a:solidFill>
                  <a:srgbClr val="000066"/>
                </a:solidFill>
              </a:rPr>
              <a:t>Do you know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what ___________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for her birthday?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a)  does Sophie want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 b)  Sophie wants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 c)  wants Sophie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12) </a:t>
            </a:r>
            <a:r>
              <a:rPr lang="en-US" smtClean="0">
                <a:solidFill>
                  <a:srgbClr val="000066"/>
                </a:solidFill>
              </a:rPr>
              <a:t>_________ TV </a:t>
            </a:r>
          </a:p>
          <a:p>
            <a:r>
              <a:rPr lang="en-US" smtClean="0">
                <a:solidFill>
                  <a:srgbClr val="000066"/>
                </a:solidFill>
              </a:rPr>
              <a:t>      when I phoned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you.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Did you watch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b)  Were you watch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c)  Were you watching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13) </a:t>
            </a:r>
            <a:r>
              <a:rPr lang="en-US" smtClean="0">
                <a:solidFill>
                  <a:srgbClr val="000066"/>
                </a:solidFill>
              </a:rPr>
              <a:t>What ___________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  for your interview</a:t>
            </a:r>
          </a:p>
          <a:p>
            <a:r>
              <a:rPr lang="en-US" smtClean="0">
                <a:solidFill>
                  <a:srgbClr val="000066"/>
                </a:solidFill>
              </a:rPr>
              <a:t>       tomorrow?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a)  shall you wear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b)  are you going to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wear</a:t>
            </a:r>
          </a:p>
          <a:p>
            <a:r>
              <a:rPr lang="en-US" smtClean="0">
                <a:solidFill>
                  <a:srgbClr val="000066"/>
                </a:solidFill>
              </a:rPr>
              <a:t>   c)  do you wear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14) </a:t>
            </a:r>
            <a:r>
              <a:rPr lang="en-US" dirty="0" smtClean="0">
                <a:solidFill>
                  <a:srgbClr val="000066"/>
                </a:solidFill>
              </a:rPr>
              <a:t>How _________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“I don’t know. 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 didn’t see it.”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the accident hap-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</a:t>
            </a:r>
            <a:r>
              <a:rPr lang="en-US" dirty="0" err="1" smtClean="0">
                <a:solidFill>
                  <a:srgbClr val="000066"/>
                </a:solidFill>
              </a:rPr>
              <a:t>pened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did the accident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happen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did  happen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accident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15) </a:t>
            </a:r>
            <a:r>
              <a:rPr lang="en-US" dirty="0" smtClean="0">
                <a:solidFill>
                  <a:srgbClr val="000066"/>
                </a:solidFill>
              </a:rPr>
              <a:t>Is your English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____________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conversation?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 enough good for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 good enough for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have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c)  good enough to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have  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16) </a:t>
            </a:r>
            <a:r>
              <a:rPr lang="en-US" smtClean="0">
                <a:solidFill>
                  <a:srgbClr val="000066"/>
                </a:solidFill>
              </a:rPr>
              <a:t>You’re out of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breath. ________?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a)  Are you running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b)  Have you been</a:t>
            </a:r>
          </a:p>
          <a:p>
            <a:r>
              <a:rPr lang="en-US" smtClean="0">
                <a:solidFill>
                  <a:srgbClr val="000066"/>
                </a:solidFill>
              </a:rPr>
              <a:t>       running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 c)  Have you run</a:t>
            </a:r>
          </a:p>
        </p:txBody>
      </p:sp>
      <p:sp>
        <p:nvSpPr>
          <p:cNvPr id="3584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17) </a:t>
            </a:r>
            <a:r>
              <a:rPr lang="en-US" smtClean="0">
                <a:solidFill>
                  <a:srgbClr val="000066"/>
                </a:solidFill>
              </a:rPr>
              <a:t>We visited 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  ___________ 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a)  Canada and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the United States</a:t>
            </a:r>
          </a:p>
          <a:p>
            <a:r>
              <a:rPr lang="en-US" smtClean="0">
                <a:solidFill>
                  <a:srgbClr val="000066"/>
                </a:solidFill>
              </a:rPr>
              <a:t>  b)  the Canada and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United States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  c)  the Canada and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00066"/>
                </a:solidFill>
              </a:rPr>
              <a:t>            the United States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6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18) </a:t>
            </a:r>
            <a:r>
              <a:rPr lang="en-US" smtClean="0">
                <a:solidFill>
                  <a:srgbClr val="000066"/>
                </a:solidFill>
              </a:rPr>
              <a:t>He _________ to</a:t>
            </a:r>
          </a:p>
          <a:p>
            <a:r>
              <a:rPr lang="en-US" smtClean="0">
                <a:solidFill>
                  <a:srgbClr val="000066"/>
                </a:solidFill>
              </a:rPr>
              <a:t>       find a job but he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had no luck.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a)  tried hardly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b)  tried hard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c)  hardly tried    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19)</a:t>
            </a:r>
            <a:r>
              <a:rPr lang="en-US" smtClean="0">
                <a:solidFill>
                  <a:srgbClr val="000066"/>
                </a:solidFill>
              </a:rPr>
              <a:t>“______you tomor-</a:t>
            </a:r>
          </a:p>
          <a:p>
            <a:r>
              <a:rPr lang="en-US" smtClean="0">
                <a:solidFill>
                  <a:srgbClr val="000066"/>
                </a:solidFill>
              </a:rPr>
              <a:t>       row, OK?” “OK,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goodbye.”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 a)  I’m phoning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 b)  I phone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   c)  I’ll phone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20) </a:t>
            </a:r>
            <a:r>
              <a:rPr lang="en-US" dirty="0" smtClean="0">
                <a:solidFill>
                  <a:srgbClr val="000066"/>
                </a:solidFill>
              </a:rPr>
              <a:t>I wish my brother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_______ here to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see me now.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a)  were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b)  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c)  would be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21) </a:t>
            </a:r>
            <a:r>
              <a:rPr lang="en-US" dirty="0" smtClean="0">
                <a:solidFill>
                  <a:srgbClr val="000066"/>
                </a:solidFill>
              </a:rPr>
              <a:t>Are Diane and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Paul here? No,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they ________.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 haven’t already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arrived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b)  don’t arrive yet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c)  haven’t arrived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yet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2)  </a:t>
            </a:r>
            <a:r>
              <a:rPr lang="en-US" dirty="0" smtClean="0">
                <a:solidFill>
                  <a:srgbClr val="000066"/>
                </a:solidFill>
              </a:rPr>
              <a:t>Which of the following seasons 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English </a:t>
            </a:r>
            <a:r>
              <a:rPr lang="en-US" dirty="0" smtClean="0">
                <a:solidFill>
                  <a:srgbClr val="000066"/>
                </a:solidFill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spring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summer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fall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winter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3) </a:t>
            </a:r>
            <a:r>
              <a:rPr lang="en-US" dirty="0" smtClean="0">
                <a:solidFill>
                  <a:srgbClr val="000066"/>
                </a:solidFill>
              </a:rPr>
              <a:t>What do you call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your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grandmother’s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r>
              <a:rPr lang="en-US" dirty="0" smtClean="0">
                <a:solidFill>
                  <a:srgbClr val="000066"/>
                </a:solidFill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grand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great grandmother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old grandmother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4) </a:t>
            </a:r>
            <a:r>
              <a:rPr lang="en-US" dirty="0" smtClean="0">
                <a:solidFill>
                  <a:srgbClr val="000066"/>
                </a:solidFill>
              </a:rPr>
              <a:t>What’s the best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advice? –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“I’m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absolutely broke!”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Try getting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a second part-time job.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You should to get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a second part-time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job.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Try repairing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yourself.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Why don’t you see 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doctor?    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5) </a:t>
            </a:r>
            <a:r>
              <a:rPr lang="en-US" dirty="0" smtClean="0">
                <a:solidFill>
                  <a:srgbClr val="000066"/>
                </a:solidFill>
              </a:rPr>
              <a:t>If you have a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toothache </a:t>
            </a:r>
            <a:r>
              <a:rPr lang="en-US" dirty="0" smtClean="0">
                <a:solidFill>
                  <a:srgbClr val="000066"/>
                </a:solidFill>
              </a:rPr>
              <a:t>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you should take a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</a:t>
            </a:r>
            <a:r>
              <a:rPr lang="en-US" dirty="0" err="1" smtClean="0">
                <a:solidFill>
                  <a:srgbClr val="000066"/>
                </a:solidFill>
              </a:rPr>
              <a:t>hurtstopper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</a:t>
            </a:r>
            <a:r>
              <a:rPr lang="en-US" dirty="0" err="1" smtClean="0">
                <a:solidFill>
                  <a:srgbClr val="000066"/>
                </a:solidFill>
              </a:rPr>
              <a:t>painstopper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painkiller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</a:t>
            </a:r>
            <a:r>
              <a:rPr lang="en-US" dirty="0" err="1" smtClean="0">
                <a:solidFill>
                  <a:srgbClr val="000066"/>
                </a:solidFill>
              </a:rPr>
              <a:t>achekiller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6) </a:t>
            </a:r>
            <a:r>
              <a:rPr lang="en-US" dirty="0" smtClean="0">
                <a:solidFill>
                  <a:srgbClr val="000066"/>
                </a:solidFill>
              </a:rPr>
              <a:t>What do we call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dirty="0" smtClean="0">
                <a:solidFill>
                  <a:srgbClr val="000066"/>
                </a:solidFill>
              </a:rPr>
              <a:t> who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spectators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the audience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the viewers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the watchers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7) </a:t>
            </a:r>
            <a:r>
              <a:rPr lang="en-US" dirty="0" smtClean="0">
                <a:solidFill>
                  <a:srgbClr val="000066"/>
                </a:solidFill>
              </a:rPr>
              <a:t>How do we say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following football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score?   </a:t>
            </a: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0-0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b="1" u="sng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</a:t>
            </a:r>
            <a:r>
              <a:rPr lang="en-US" dirty="0" err="1" smtClean="0">
                <a:solidFill>
                  <a:srgbClr val="000066"/>
                </a:solidFill>
              </a:rPr>
              <a:t>zero,zero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</a:t>
            </a:r>
            <a:r>
              <a:rPr lang="en-US" dirty="0" err="1" smtClean="0">
                <a:solidFill>
                  <a:srgbClr val="000066"/>
                </a:solidFill>
              </a:rPr>
              <a:t>nil,nil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</a:t>
            </a:r>
            <a:r>
              <a:rPr lang="en-US" dirty="0" err="1" smtClean="0">
                <a:solidFill>
                  <a:srgbClr val="000066"/>
                </a:solidFill>
              </a:rPr>
              <a:t>nought,nought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</a:t>
            </a:r>
            <a:r>
              <a:rPr lang="en-US" dirty="0" err="1" smtClean="0">
                <a:solidFill>
                  <a:srgbClr val="000066"/>
                </a:solidFill>
              </a:rPr>
              <a:t>love,love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8)  </a:t>
            </a:r>
            <a:r>
              <a:rPr lang="en-US" dirty="0" smtClean="0">
                <a:solidFill>
                  <a:srgbClr val="000066"/>
                </a:solidFill>
              </a:rPr>
              <a:t>Sometimes in the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supermarket I can’t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remember what I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want.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mind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…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a) white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b) empty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c) erased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d) blank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9) </a:t>
            </a:r>
            <a:r>
              <a:rPr lang="en-US" dirty="0" smtClean="0">
                <a:solidFill>
                  <a:srgbClr val="000066"/>
                </a:solidFill>
              </a:rPr>
              <a:t>Which is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odd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out” </a:t>
            </a:r>
            <a:r>
              <a:rPr lang="en-US" dirty="0" smtClean="0">
                <a:solidFill>
                  <a:srgbClr val="000066"/>
                </a:solidFill>
              </a:rPr>
              <a:t>(</a:t>
            </a:r>
            <a:r>
              <a:rPr lang="en-US" u="sng" dirty="0" smtClean="0">
                <a:solidFill>
                  <a:srgbClr val="000066"/>
                </a:solidFill>
              </a:rPr>
              <a:t>doesn’t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</a:t>
            </a:r>
            <a:r>
              <a:rPr lang="en-US" u="sng" dirty="0" smtClean="0">
                <a:solidFill>
                  <a:srgbClr val="000066"/>
                </a:solidFill>
              </a:rPr>
              <a:t>match</a:t>
            </a:r>
            <a:r>
              <a:rPr lang="en-US" dirty="0" smtClean="0">
                <a:solidFill>
                  <a:srgbClr val="000066"/>
                </a:solidFill>
              </a:rPr>
              <a:t>)?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a competition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$ 1 000 000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a big salary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a war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10) </a:t>
            </a:r>
            <a:r>
              <a:rPr lang="en-US" smtClean="0">
                <a:solidFill>
                  <a:srgbClr val="000066"/>
                </a:solidFill>
              </a:rPr>
              <a:t>They live near the</a:t>
            </a:r>
          </a:p>
          <a:p>
            <a:r>
              <a:rPr lang="en-US" smtClean="0">
                <a:solidFill>
                  <a:srgbClr val="000066"/>
                </a:solidFill>
              </a:rPr>
              <a:t>       airport. It’s a</a:t>
            </a:r>
          </a:p>
          <a:p>
            <a:r>
              <a:rPr lang="en-US" smtClean="0">
                <a:solidFill>
                  <a:srgbClr val="000066"/>
                </a:solidFill>
              </a:rPr>
              <a:t>       lovely house, but</a:t>
            </a:r>
          </a:p>
          <a:p>
            <a:r>
              <a:rPr lang="en-US" smtClean="0">
                <a:solidFill>
                  <a:srgbClr val="000066"/>
                </a:solidFill>
              </a:rPr>
              <a:t>       ______ is terrible.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the noisy pollution</a:t>
            </a:r>
          </a:p>
          <a:p>
            <a:r>
              <a:rPr lang="en-US" smtClean="0">
                <a:solidFill>
                  <a:srgbClr val="000066"/>
                </a:solidFill>
              </a:rPr>
              <a:t>b)  the noise pollution</a:t>
            </a:r>
          </a:p>
          <a:p>
            <a:r>
              <a:rPr lang="en-US" smtClean="0">
                <a:solidFill>
                  <a:srgbClr val="000066"/>
                </a:solidFill>
              </a:rPr>
              <a:t>c)  the racket pollution</a:t>
            </a:r>
          </a:p>
          <a:p>
            <a:r>
              <a:rPr lang="en-US" smtClean="0">
                <a:solidFill>
                  <a:srgbClr val="000066"/>
                </a:solidFill>
              </a:rPr>
              <a:t>d)  a noise pollution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11) </a:t>
            </a:r>
            <a:r>
              <a:rPr lang="en-US" dirty="0" smtClean="0">
                <a:solidFill>
                  <a:srgbClr val="000066"/>
                </a:solidFill>
              </a:rPr>
              <a:t>What do you want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to know if you ask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</a:t>
            </a:r>
            <a:r>
              <a:rPr lang="en-US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What is he like?”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About his _______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u="sng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preferences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interests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personality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looks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12)  </a:t>
            </a:r>
            <a:r>
              <a:rPr lang="en-US" dirty="0" smtClean="0">
                <a:solidFill>
                  <a:srgbClr val="000066"/>
                </a:solidFill>
              </a:rPr>
              <a:t>She’s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devout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</a:t>
            </a: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Catholic </a:t>
            </a:r>
            <a:r>
              <a:rPr lang="en-US" dirty="0" smtClean="0">
                <a:solidFill>
                  <a:srgbClr val="000066"/>
                </a:solidFill>
              </a:rPr>
              <a:t>and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_______ every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        day.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a)  </a:t>
            </a:r>
            <a:r>
              <a:rPr lang="en-US" dirty="0" err="1" smtClean="0">
                <a:solidFill>
                  <a:srgbClr val="000066"/>
                </a:solidFill>
              </a:rPr>
              <a:t>praze</a:t>
            </a:r>
            <a:endParaRPr lang="en-US" dirty="0" smtClean="0">
              <a:solidFill>
                <a:srgbClr val="000066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b)  praise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c)  prays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solidFill>
                  <a:srgbClr val="000066"/>
                </a:solidFill>
              </a:rPr>
              <a:t>d)  preys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13)  </a:t>
            </a:r>
            <a:r>
              <a:rPr lang="en-US" smtClean="0">
                <a:solidFill>
                  <a:srgbClr val="000066"/>
                </a:solidFill>
              </a:rPr>
              <a:t>Something that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meets your needs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and expectations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is …</a:t>
            </a:r>
          </a:p>
          <a:p>
            <a:endParaRPr lang="en-US" smtClean="0">
              <a:solidFill>
                <a:srgbClr val="000066"/>
              </a:solidFill>
            </a:endParaRPr>
          </a:p>
          <a:p>
            <a:r>
              <a:rPr lang="en-US" smtClean="0">
                <a:solidFill>
                  <a:srgbClr val="000066"/>
                </a:solidFill>
              </a:rPr>
              <a:t>a)  fillfulling</a:t>
            </a:r>
          </a:p>
          <a:p>
            <a:r>
              <a:rPr lang="en-US" smtClean="0">
                <a:solidFill>
                  <a:srgbClr val="000066"/>
                </a:solidFill>
              </a:rPr>
              <a:t>b)  filling</a:t>
            </a:r>
          </a:p>
          <a:p>
            <a:r>
              <a:rPr lang="en-US" smtClean="0">
                <a:solidFill>
                  <a:srgbClr val="000066"/>
                </a:solidFill>
              </a:rPr>
              <a:t>c)  fulling</a:t>
            </a:r>
          </a:p>
          <a:p>
            <a:r>
              <a:rPr lang="en-US" smtClean="0">
                <a:solidFill>
                  <a:srgbClr val="000066"/>
                </a:solidFill>
              </a:rPr>
              <a:t>d)  fulfilling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14)  </a:t>
            </a:r>
            <a:r>
              <a:rPr lang="en-US" smtClean="0">
                <a:solidFill>
                  <a:srgbClr val="000066"/>
                </a:solidFill>
              </a:rPr>
              <a:t>They say if you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look after the ___,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the pounds will 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look after them-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selves.</a:t>
            </a:r>
          </a:p>
          <a:p>
            <a:r>
              <a:rPr lang="en-US" smtClean="0">
                <a:solidFill>
                  <a:srgbClr val="000066"/>
                </a:solidFill>
              </a:rPr>
              <a:t>  a)  cents</a:t>
            </a:r>
          </a:p>
          <a:p>
            <a:r>
              <a:rPr lang="en-US" smtClean="0">
                <a:solidFill>
                  <a:srgbClr val="000066"/>
                </a:solidFill>
              </a:rPr>
              <a:t>  b)  pennies</a:t>
            </a:r>
          </a:p>
          <a:p>
            <a:r>
              <a:rPr lang="en-US" smtClean="0">
                <a:solidFill>
                  <a:srgbClr val="000066"/>
                </a:solidFill>
              </a:rPr>
              <a:t>  c)  coins</a:t>
            </a:r>
          </a:p>
          <a:p>
            <a:r>
              <a:rPr lang="en-US" smtClean="0">
                <a:solidFill>
                  <a:srgbClr val="000066"/>
                </a:solidFill>
              </a:rPr>
              <a:t>  d)  money</a:t>
            </a:r>
          </a:p>
          <a:p>
            <a:endParaRPr lang="en-US" smtClean="0">
              <a:solidFill>
                <a:srgbClr val="002060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15)  </a:t>
            </a:r>
            <a:r>
              <a:rPr lang="en-US" smtClean="0">
                <a:solidFill>
                  <a:srgbClr val="000066"/>
                </a:solidFill>
              </a:rPr>
              <a:t>It really ________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when people look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at their mobiles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when I’m talking</a:t>
            </a:r>
          </a:p>
          <a:p>
            <a:r>
              <a:rPr lang="en-US" smtClean="0">
                <a:solidFill>
                  <a:srgbClr val="000066"/>
                </a:solidFill>
              </a:rPr>
              <a:t>         to them.</a:t>
            </a:r>
          </a:p>
          <a:p>
            <a:r>
              <a:rPr lang="en-US" smtClean="0">
                <a:solidFill>
                  <a:srgbClr val="000066"/>
                </a:solidFill>
              </a:rPr>
              <a:t>a) makes me nervous</a:t>
            </a:r>
          </a:p>
          <a:p>
            <a:r>
              <a:rPr lang="en-US" smtClean="0">
                <a:solidFill>
                  <a:srgbClr val="000066"/>
                </a:solidFill>
              </a:rPr>
              <a:t>b) gets on my nerves</a:t>
            </a:r>
          </a:p>
          <a:p>
            <a:r>
              <a:rPr lang="en-US" smtClean="0">
                <a:solidFill>
                  <a:srgbClr val="000066"/>
                </a:solidFill>
              </a:rPr>
              <a:t>c) gets me nervous</a:t>
            </a:r>
          </a:p>
          <a:p>
            <a:r>
              <a:rPr lang="en-US" smtClean="0">
                <a:solidFill>
                  <a:srgbClr val="000066"/>
                </a:solidFill>
              </a:rPr>
              <a:t>d) nerves me        </a:t>
            </a:r>
          </a:p>
        </p:txBody>
      </p:sp>
    </p:spTree>
  </p:cSld>
  <p:clrMapOvr>
    <a:masterClrMapping/>
  </p:clrMapOvr>
  <p:transition spd="med" advClick="0" advTm="60000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512</TotalTime>
  <Words>932</Words>
  <Application>Microsoft Office PowerPoint</Application>
  <PresentationFormat>On-screen Show (4:3)</PresentationFormat>
  <Paragraphs>419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English quiz</dc:title>
  <dc:creator>Davor</dc:creator>
  <cp:lastModifiedBy>zbornica</cp:lastModifiedBy>
  <cp:revision>138</cp:revision>
  <dcterms:created xsi:type="dcterms:W3CDTF">2014-01-11T22:03:31Z</dcterms:created>
  <dcterms:modified xsi:type="dcterms:W3CDTF">2014-04-25T12:43:43Z</dcterms:modified>
</cp:coreProperties>
</file>