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FE8BAF-1984-460B-A965-EBBC3DBE9C2A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BACF7A-DB02-48D2-AAE5-5983355B7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B60E-BAF3-408C-958E-5F0EEDCC2C13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5F0A-06C8-4C0F-8770-78DF577FA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70000">
    <p:circle/>
    <p:sndAc>
      <p:stSnd>
        <p:snd r:embed="rId2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4295-4B06-4F98-9DEA-5E05FB2BD99E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6CC98-DC56-4AF2-A085-5A6E28C78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D115-9D09-4C03-9E30-B6140858E126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01FD-EC16-442A-B6A1-AE2BEE1FA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C8C4-0898-474C-BCEC-B513186F205A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82C64-9630-4E9C-AD16-D81CED68D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DBE4-991C-4D4C-B241-E3D2B8C06A60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EE0B-8529-4437-A489-436BBC9BA7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70000">
    <p:circle/>
    <p:sndAc>
      <p:stSnd>
        <p:snd r:embed="rId2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7741-1391-4BB2-9331-43A787FDFD4E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4D27-0B31-4302-A244-5EC20DE427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13AD-8128-4A41-8B8D-2569DF9C48AC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56C8C-B399-43C1-8774-4E9D96A374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506EE-C1D2-472D-8144-2775C02E03FB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DBF2-13DA-4A91-BAC5-25AB3559EB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5560-1C16-48C9-808A-656631E1371A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8A917-C723-4737-B8F9-9C6E84308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F48B-F31B-4968-B927-645E9CCF3A7D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3D9F-9B3D-4907-9B2C-22D41E500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FAD8-BA8D-4361-A0E2-BBD8A8C5A736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DB7A-DB9F-4A3D-B3AE-D37A3D4BBC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C10573-83C1-4A6A-B4BE-1DEF19CFDD0F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337BB7-0F06-4F23-A7CB-E6D3864304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ransition spd="med" advClick="0" advTm="70000">
    <p:circle/>
    <p:sndAc>
      <p:stSnd>
        <p:snd r:embed="rId13" name="drumroll.wav"/>
      </p:stSnd>
    </p:sndAc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851648" cy="1828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   ENGLISH   QUIZ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57600"/>
            <a:ext cx="5181600" cy="18288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en-US" sz="4000" smtClean="0"/>
          </a:p>
          <a:p>
            <a:pPr marR="0">
              <a:lnSpc>
                <a:spcPct val="90000"/>
              </a:lnSpc>
            </a:pPr>
            <a:r>
              <a:rPr lang="en-US" sz="66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Grade Vth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E2A33-1990-4E27-AB5D-1FFA1E8C2D0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5) </a:t>
            </a:r>
            <a:r>
              <a:rPr lang="en-US" smtClean="0">
                <a:solidFill>
                  <a:srgbClr val="002060"/>
                </a:solidFill>
              </a:rPr>
              <a:t>I’m going away ____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</a:t>
            </a:r>
            <a:r>
              <a:rPr lang="en-US" smtClean="0">
                <a:solidFill>
                  <a:srgbClr val="002060"/>
                </a:solidFill>
              </a:rPr>
              <a:t>the end of May.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at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in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on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6) </a:t>
            </a:r>
            <a:r>
              <a:rPr lang="en-US" smtClean="0">
                <a:solidFill>
                  <a:srgbClr val="002060"/>
                </a:solidFill>
              </a:rPr>
              <a:t>Our flat is ____ the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</a:t>
            </a:r>
            <a:r>
              <a:rPr lang="en-US" smtClean="0">
                <a:solidFill>
                  <a:srgbClr val="002060"/>
                </a:solidFill>
              </a:rPr>
              <a:t>the tenth floor of the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</a:t>
            </a:r>
            <a:r>
              <a:rPr lang="en-US" smtClean="0">
                <a:solidFill>
                  <a:srgbClr val="002060"/>
                </a:solidFill>
              </a:rPr>
              <a:t>building.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on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at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in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7131F-896F-47E5-836E-ECAC059B4BB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7)</a:t>
            </a:r>
            <a:r>
              <a:rPr lang="en-US" smtClean="0">
                <a:solidFill>
                  <a:srgbClr val="002060"/>
                </a:solidFill>
              </a:rPr>
              <a:t> You aren’t very good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___ </a:t>
            </a:r>
            <a:r>
              <a:rPr lang="en-US" smtClean="0">
                <a:solidFill>
                  <a:srgbClr val="002060"/>
                </a:solidFill>
              </a:rPr>
              <a:t>repairing things.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in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at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for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2457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8) </a:t>
            </a:r>
            <a:r>
              <a:rPr lang="en-US" smtClean="0">
                <a:solidFill>
                  <a:srgbClr val="002060"/>
                </a:solidFill>
              </a:rPr>
              <a:t>Who is the baby ___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 </a:t>
            </a:r>
            <a:r>
              <a:rPr lang="en-US" smtClean="0">
                <a:solidFill>
                  <a:srgbClr val="002060"/>
                </a:solidFill>
              </a:rPr>
              <a:t>the photograph?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on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in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at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4CEEC-D13A-4780-BA0C-4F8BFA01D54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GRAMMAR  MIX</a:t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right word or group of words to complete </a:t>
            </a:r>
            <a:br>
              <a:rPr lang="en-US" sz="3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sentence. Circle the letter in front of it.</a:t>
            </a:r>
            <a:endParaRPr lang="en-US" sz="31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1) </a:t>
            </a:r>
            <a:r>
              <a:rPr lang="en-US" smtClean="0">
                <a:solidFill>
                  <a:srgbClr val="002060"/>
                </a:solidFill>
              </a:rPr>
              <a:t>We don’t understand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</a:t>
            </a:r>
            <a:r>
              <a:rPr lang="en-US" smtClean="0">
                <a:solidFill>
                  <a:srgbClr val="002060"/>
                </a:solidFill>
              </a:rPr>
              <a:t> this sentence. Can you</a:t>
            </a:r>
          </a:p>
          <a:p>
            <a:r>
              <a:rPr lang="en-US" smtClean="0">
                <a:solidFill>
                  <a:srgbClr val="002060"/>
                </a:solidFill>
              </a:rPr>
              <a:t>     _____________?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explain to me this </a:t>
            </a:r>
          </a:p>
          <a:p>
            <a:r>
              <a:rPr lang="en-US" smtClean="0">
                <a:solidFill>
                  <a:srgbClr val="002060"/>
                </a:solidFill>
              </a:rPr>
              <a:t>     word</a:t>
            </a:r>
          </a:p>
          <a:p>
            <a:r>
              <a:rPr lang="en-US" smtClean="0">
                <a:solidFill>
                  <a:srgbClr val="002060"/>
                </a:solidFill>
              </a:rPr>
              <a:t>b) explain me this word</a:t>
            </a:r>
          </a:p>
          <a:p>
            <a:r>
              <a:rPr lang="en-US" smtClean="0">
                <a:solidFill>
                  <a:srgbClr val="002060"/>
                </a:solidFill>
              </a:rPr>
              <a:t>c) explain this word to </a:t>
            </a:r>
          </a:p>
          <a:p>
            <a:r>
              <a:rPr lang="en-US" smtClean="0">
                <a:solidFill>
                  <a:srgbClr val="002060"/>
                </a:solidFill>
              </a:rPr>
              <a:t>     me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2) </a:t>
            </a:r>
            <a:r>
              <a:rPr lang="en-US" smtClean="0">
                <a:solidFill>
                  <a:srgbClr val="002060"/>
                </a:solidFill>
              </a:rPr>
              <a:t>She ________ a bike,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</a:t>
            </a:r>
            <a:r>
              <a:rPr lang="en-US" smtClean="0">
                <a:solidFill>
                  <a:srgbClr val="002060"/>
                </a:solidFill>
              </a:rPr>
              <a:t>but she’s got a 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</a:t>
            </a:r>
            <a:r>
              <a:rPr lang="en-US" smtClean="0">
                <a:solidFill>
                  <a:srgbClr val="002060"/>
                </a:solidFill>
              </a:rPr>
              <a:t>skateboard.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‘s got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isn’t got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hasn’t got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6005-2BCF-4D96-8967-8ACD82EAECF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3) </a:t>
            </a:r>
            <a:r>
              <a:rPr lang="en-US" smtClean="0">
                <a:solidFill>
                  <a:srgbClr val="002060"/>
                </a:solidFill>
              </a:rPr>
              <a:t>Are there any children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</a:t>
            </a:r>
            <a:r>
              <a:rPr lang="en-US" smtClean="0">
                <a:solidFill>
                  <a:srgbClr val="002060"/>
                </a:solidFill>
              </a:rPr>
              <a:t>in the park? Yes,_____</a:t>
            </a:r>
          </a:p>
          <a:p>
            <a:r>
              <a:rPr lang="en-US" smtClean="0">
                <a:solidFill>
                  <a:srgbClr val="002060"/>
                </a:solidFill>
              </a:rPr>
              <a:t>    are.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they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there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them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2662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4) </a:t>
            </a:r>
            <a:r>
              <a:rPr lang="en-US" smtClean="0">
                <a:solidFill>
                  <a:srgbClr val="002060"/>
                </a:solidFill>
              </a:rPr>
              <a:t>Please, _______ run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</a:t>
            </a:r>
            <a:r>
              <a:rPr lang="en-US" smtClean="0">
                <a:solidFill>
                  <a:srgbClr val="002060"/>
                </a:solidFill>
              </a:rPr>
              <a:t>in the classroom.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not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no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don’t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B9D6C-DBEF-4987-9F06-47178C5CE75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5) </a:t>
            </a:r>
            <a:r>
              <a:rPr lang="en-US" smtClean="0">
                <a:solidFill>
                  <a:srgbClr val="002060"/>
                </a:solidFill>
              </a:rPr>
              <a:t>Where is my watch?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</a:t>
            </a:r>
            <a:r>
              <a:rPr lang="en-US" smtClean="0">
                <a:solidFill>
                  <a:srgbClr val="002060"/>
                </a:solidFill>
              </a:rPr>
              <a:t>It’s _______ to the</a:t>
            </a:r>
          </a:p>
          <a:p>
            <a:r>
              <a:rPr lang="en-US" smtClean="0">
                <a:solidFill>
                  <a:srgbClr val="002060"/>
                </a:solidFill>
              </a:rPr>
              <a:t>     lamp.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in front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between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next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6) </a:t>
            </a:r>
            <a:r>
              <a:rPr lang="en-US" smtClean="0">
                <a:solidFill>
                  <a:srgbClr val="002060"/>
                </a:solidFill>
              </a:rPr>
              <a:t>Mrs Green doesn’t </a:t>
            </a:r>
          </a:p>
          <a:p>
            <a:r>
              <a:rPr lang="en-US" smtClean="0">
                <a:solidFill>
                  <a:srgbClr val="002060"/>
                </a:solidFill>
              </a:rPr>
              <a:t>     teach French. She</a:t>
            </a:r>
          </a:p>
          <a:p>
            <a:r>
              <a:rPr lang="en-US" smtClean="0">
                <a:solidFill>
                  <a:srgbClr val="002060"/>
                </a:solidFill>
              </a:rPr>
              <a:t>     ________ Science.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teach’s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teaches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teaching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5DD4F-A7CD-4A9C-8CC5-66C31BBDCC3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7) </a:t>
            </a:r>
            <a:r>
              <a:rPr lang="en-US" smtClean="0">
                <a:solidFill>
                  <a:srgbClr val="002060"/>
                </a:solidFill>
              </a:rPr>
              <a:t>These are _______ </a:t>
            </a:r>
          </a:p>
          <a:p>
            <a:r>
              <a:rPr lang="en-US" smtClean="0">
                <a:solidFill>
                  <a:srgbClr val="002060"/>
                </a:solidFill>
              </a:rPr>
              <a:t>     pencils.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Daniel’s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Daniels’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Daniels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8) </a:t>
            </a:r>
            <a:r>
              <a:rPr lang="en-US" smtClean="0">
                <a:solidFill>
                  <a:srgbClr val="002060"/>
                </a:solidFill>
              </a:rPr>
              <a:t>Why are you under 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 </a:t>
            </a:r>
            <a:r>
              <a:rPr lang="en-US" smtClean="0">
                <a:solidFill>
                  <a:srgbClr val="002060"/>
                </a:solidFill>
              </a:rPr>
              <a:t>the table? What___</a:t>
            </a:r>
          </a:p>
          <a:p>
            <a:r>
              <a:rPr lang="en-US" smtClean="0">
                <a:solidFill>
                  <a:srgbClr val="002060"/>
                </a:solidFill>
              </a:rPr>
              <a:t>      ______?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a)are you doing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do you do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you doing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6C2EF-A43F-4587-A633-02E983704A9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9) </a:t>
            </a:r>
            <a:r>
              <a:rPr lang="en-US" smtClean="0">
                <a:solidFill>
                  <a:srgbClr val="002060"/>
                </a:solidFill>
              </a:rPr>
              <a:t>Let’s get this mess 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</a:t>
            </a:r>
            <a:r>
              <a:rPr lang="en-US" smtClean="0">
                <a:solidFill>
                  <a:srgbClr val="002060"/>
                </a:solidFill>
              </a:rPr>
              <a:t>cleared up before</a:t>
            </a:r>
          </a:p>
          <a:p>
            <a:r>
              <a:rPr lang="en-US" smtClean="0">
                <a:solidFill>
                  <a:srgbClr val="002060"/>
                </a:solidFill>
              </a:rPr>
              <a:t>     Mum and Dad ______</a:t>
            </a:r>
          </a:p>
          <a:p>
            <a:r>
              <a:rPr lang="en-US" smtClean="0">
                <a:solidFill>
                  <a:srgbClr val="002060"/>
                </a:solidFill>
              </a:rPr>
              <a:t>     home.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will get</a:t>
            </a:r>
          </a:p>
          <a:p>
            <a:r>
              <a:rPr lang="en-US" smtClean="0">
                <a:solidFill>
                  <a:srgbClr val="002060"/>
                </a:solidFill>
              </a:rPr>
              <a:t>b) are getting</a:t>
            </a:r>
          </a:p>
          <a:p>
            <a:r>
              <a:rPr lang="en-US" smtClean="0">
                <a:solidFill>
                  <a:srgbClr val="002060"/>
                </a:solidFill>
              </a:rPr>
              <a:t>c) get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10) </a:t>
            </a:r>
            <a:r>
              <a:rPr lang="en-US" smtClean="0">
                <a:solidFill>
                  <a:srgbClr val="002060"/>
                </a:solidFill>
              </a:rPr>
              <a:t>What time do the</a:t>
            </a:r>
          </a:p>
          <a:p>
            <a:r>
              <a:rPr lang="en-US" smtClean="0">
                <a:solidFill>
                  <a:srgbClr val="002060"/>
                </a:solidFill>
              </a:rPr>
              <a:t>       kids usually get </a:t>
            </a:r>
          </a:p>
          <a:p>
            <a:r>
              <a:rPr lang="en-US" smtClean="0">
                <a:solidFill>
                  <a:srgbClr val="002060"/>
                </a:solidFill>
              </a:rPr>
              <a:t>       home from ______?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school</a:t>
            </a:r>
          </a:p>
          <a:p>
            <a:r>
              <a:rPr lang="en-US" smtClean="0">
                <a:solidFill>
                  <a:srgbClr val="002060"/>
                </a:solidFill>
              </a:rPr>
              <a:t>b) the school</a:t>
            </a:r>
          </a:p>
          <a:p>
            <a:r>
              <a:rPr lang="en-US" smtClean="0">
                <a:solidFill>
                  <a:srgbClr val="002060"/>
                </a:solidFill>
              </a:rPr>
              <a:t>c) their school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53662-F108-4C6F-AE1F-A306B2B4F0D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11) </a:t>
            </a:r>
            <a:r>
              <a:rPr lang="en-US" dirty="0" smtClean="0">
                <a:solidFill>
                  <a:srgbClr val="002060"/>
                </a:solidFill>
              </a:rPr>
              <a:t>“Tom’s father is in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  hospital.” “_________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_________”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Which hospital is he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in?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Which hospital he 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in?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In which hospital he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is?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4354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12) </a:t>
            </a:r>
            <a:r>
              <a:rPr lang="en-US" dirty="0" smtClean="0">
                <a:solidFill>
                  <a:srgbClr val="002060"/>
                </a:solidFill>
              </a:rPr>
              <a:t>Their house is at ____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____________.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the end of street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the end of the street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end of the street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7DF5A-4A75-4112-9369-F734C3D8134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17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13) </a:t>
            </a:r>
            <a:r>
              <a:rPr lang="en-US" smtClean="0">
                <a:solidFill>
                  <a:srgbClr val="002060"/>
                </a:solidFill>
              </a:rPr>
              <a:t>The woman is carry-</a:t>
            </a:r>
          </a:p>
          <a:p>
            <a:r>
              <a:rPr lang="en-US" smtClean="0">
                <a:solidFill>
                  <a:srgbClr val="002060"/>
                </a:solidFill>
              </a:rPr>
              <a:t>       ing a ________ bag.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black small plastic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small black plastic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plastic small black</a:t>
            </a:r>
          </a:p>
        </p:txBody>
      </p:sp>
      <p:sp>
        <p:nvSpPr>
          <p:cNvPr id="317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14)</a:t>
            </a:r>
            <a:r>
              <a:rPr lang="en-US" smtClean="0">
                <a:solidFill>
                  <a:srgbClr val="002060"/>
                </a:solidFill>
              </a:rPr>
              <a:t> Bob _____________.</a:t>
            </a:r>
          </a:p>
          <a:p>
            <a:endParaRPr lang="en-US" b="1" smtClean="0">
              <a:solidFill>
                <a:srgbClr val="002060"/>
              </a:solidFill>
            </a:endParaRPr>
          </a:p>
          <a:p>
            <a:endParaRPr lang="en-US" b="1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doesn’t still work </a:t>
            </a:r>
          </a:p>
          <a:p>
            <a:r>
              <a:rPr lang="en-US" smtClean="0">
                <a:solidFill>
                  <a:srgbClr val="002060"/>
                </a:solidFill>
              </a:rPr>
              <a:t>     here</a:t>
            </a:r>
          </a:p>
          <a:p>
            <a:r>
              <a:rPr lang="en-US" smtClean="0">
                <a:solidFill>
                  <a:srgbClr val="002060"/>
                </a:solidFill>
              </a:rPr>
              <a:t>b) no more works </a:t>
            </a:r>
          </a:p>
          <a:p>
            <a:r>
              <a:rPr lang="en-US" smtClean="0">
                <a:solidFill>
                  <a:srgbClr val="002060"/>
                </a:solidFill>
              </a:rPr>
              <a:t>     here</a:t>
            </a:r>
          </a:p>
          <a:p>
            <a:r>
              <a:rPr lang="en-US" smtClean="0">
                <a:solidFill>
                  <a:srgbClr val="002060"/>
                </a:solidFill>
              </a:rPr>
              <a:t>c) doesn’t work here</a:t>
            </a:r>
          </a:p>
          <a:p>
            <a:r>
              <a:rPr lang="en-US" smtClean="0">
                <a:solidFill>
                  <a:srgbClr val="002060"/>
                </a:solidFill>
              </a:rPr>
              <a:t>     any more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C0D34-BB02-47DE-BA32-91B9DA2A3ABE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277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15) </a:t>
            </a:r>
            <a:r>
              <a:rPr lang="en-US" smtClean="0">
                <a:solidFill>
                  <a:srgbClr val="002060"/>
                </a:solidFill>
              </a:rPr>
              <a:t>Look, there’s Sally! 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 _________________</a:t>
            </a:r>
          </a:p>
          <a:p>
            <a:endParaRPr lang="en-US" b="1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Where she is going?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Where’s she going?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Where she goes?  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16) </a:t>
            </a:r>
            <a:r>
              <a:rPr lang="en-US" dirty="0" smtClean="0">
                <a:solidFill>
                  <a:srgbClr val="002060"/>
                </a:solidFill>
              </a:rPr>
              <a:t>We don’t understand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  this sentence. What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______________ 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a) does this word mean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b) this word means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c)  does mean this word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 startAt="2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7D184-EDA6-44B3-B6A9-36EC48716F68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 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EVERYDAY   ENGLISH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2060"/>
                </a:solidFill>
              </a:rPr>
              <a:t>Which is the </a:t>
            </a:r>
            <a:r>
              <a:rPr lang="en-US" b="1" dirty="0" smtClean="0">
                <a:solidFill>
                  <a:srgbClr val="002060"/>
                </a:solidFill>
              </a:rPr>
              <a:t>“odd one  out”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u="sng" dirty="0" smtClean="0">
                <a:solidFill>
                  <a:srgbClr val="002060"/>
                </a:solidFill>
              </a:rPr>
              <a:t>doesn’t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u="sng" dirty="0" smtClean="0">
                <a:solidFill>
                  <a:srgbClr val="002060"/>
                </a:solidFill>
              </a:rPr>
              <a:t>match</a:t>
            </a:r>
            <a:r>
              <a:rPr lang="en-US" dirty="0" smtClean="0">
                <a:solidFill>
                  <a:srgbClr val="002060"/>
                </a:solidFill>
              </a:rPr>
              <a:t>)?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football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the guitar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tennis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skiing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2) </a:t>
            </a:r>
            <a:r>
              <a:rPr lang="en-US" smtClean="0">
                <a:solidFill>
                  <a:srgbClr val="002060"/>
                </a:solidFill>
              </a:rPr>
              <a:t>If you and someone</a:t>
            </a:r>
          </a:p>
          <a:p>
            <a:r>
              <a:rPr lang="en-US" smtClean="0">
                <a:solidFill>
                  <a:srgbClr val="002060"/>
                </a:solidFill>
              </a:rPr>
              <a:t>     regularly send letters</a:t>
            </a:r>
          </a:p>
          <a:p>
            <a:r>
              <a:rPr lang="en-US" smtClean="0">
                <a:solidFill>
                  <a:srgbClr val="002060"/>
                </a:solidFill>
              </a:rPr>
              <a:t>     to each other, you two</a:t>
            </a:r>
          </a:p>
          <a:p>
            <a:r>
              <a:rPr lang="en-US" smtClean="0">
                <a:solidFill>
                  <a:srgbClr val="002060"/>
                </a:solidFill>
              </a:rPr>
              <a:t>     are _________.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pencil mates</a:t>
            </a:r>
          </a:p>
          <a:p>
            <a:r>
              <a:rPr lang="en-US" smtClean="0">
                <a:solidFill>
                  <a:srgbClr val="002060"/>
                </a:solidFill>
              </a:rPr>
              <a:t>b) pencil pals</a:t>
            </a:r>
          </a:p>
          <a:p>
            <a:r>
              <a:rPr lang="en-US" smtClean="0">
                <a:solidFill>
                  <a:srgbClr val="002060"/>
                </a:solidFill>
              </a:rPr>
              <a:t>c)  pen pals</a:t>
            </a:r>
          </a:p>
          <a:p>
            <a:r>
              <a:rPr lang="en-US" smtClean="0">
                <a:solidFill>
                  <a:srgbClr val="002060"/>
                </a:solidFill>
              </a:rPr>
              <a:t>d)  pen partners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4AD48-82AD-4E15-9B99-474F3C8E4CF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379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17) </a:t>
            </a:r>
            <a:r>
              <a:rPr lang="en-US" smtClean="0">
                <a:solidFill>
                  <a:srgbClr val="002060"/>
                </a:solidFill>
              </a:rPr>
              <a:t>________. Can you 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 </a:t>
            </a:r>
            <a:r>
              <a:rPr lang="en-US" smtClean="0">
                <a:solidFill>
                  <a:srgbClr val="002060"/>
                </a:solidFill>
              </a:rPr>
              <a:t>close the window,</a:t>
            </a:r>
          </a:p>
          <a:p>
            <a:r>
              <a:rPr lang="en-US" smtClean="0">
                <a:solidFill>
                  <a:srgbClr val="002060"/>
                </a:solidFill>
              </a:rPr>
              <a:t>      please?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I have cold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It has cold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I’m cold</a:t>
            </a:r>
          </a:p>
        </p:txBody>
      </p:sp>
      <p:sp>
        <p:nvSpPr>
          <p:cNvPr id="3379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18) </a:t>
            </a:r>
            <a:r>
              <a:rPr lang="en-US" smtClean="0">
                <a:solidFill>
                  <a:srgbClr val="002060"/>
                </a:solidFill>
              </a:rPr>
              <a:t>My parents  ________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  </a:t>
            </a:r>
            <a:r>
              <a:rPr lang="en-US" smtClean="0">
                <a:solidFill>
                  <a:srgbClr val="002060"/>
                </a:solidFill>
              </a:rPr>
              <a:t>to the cinema.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don’t go often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often don’t go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don’t often 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79747-6A92-4F0E-A408-F792CC2235D1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19) </a:t>
            </a:r>
            <a:r>
              <a:rPr lang="en-US" smtClean="0">
                <a:solidFill>
                  <a:srgbClr val="002060"/>
                </a:solidFill>
              </a:rPr>
              <a:t>How many cars ____</a:t>
            </a:r>
          </a:p>
          <a:p>
            <a:r>
              <a:rPr lang="en-US" smtClean="0">
                <a:solidFill>
                  <a:srgbClr val="002060"/>
                </a:solidFill>
              </a:rPr>
              <a:t>       _________?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has she got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she has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does she has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20) </a:t>
            </a:r>
            <a:r>
              <a:rPr lang="en-US" smtClean="0">
                <a:solidFill>
                  <a:srgbClr val="002060"/>
                </a:solidFill>
              </a:rPr>
              <a:t>Why do all young 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   </a:t>
            </a:r>
            <a:r>
              <a:rPr lang="en-US" smtClean="0">
                <a:solidFill>
                  <a:srgbClr val="002060"/>
                </a:solidFill>
              </a:rPr>
              <a:t>people love________</a:t>
            </a:r>
          </a:p>
          <a:p>
            <a:r>
              <a:rPr lang="en-US" smtClean="0">
                <a:solidFill>
                  <a:srgbClr val="002060"/>
                </a:solidFill>
              </a:rPr>
              <a:t>        loud music?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listening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listening to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hearing to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DF981-3974-415E-89EF-BA6EDAA91D0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3) </a:t>
            </a:r>
            <a:r>
              <a:rPr lang="en-US" smtClean="0">
                <a:solidFill>
                  <a:srgbClr val="002060"/>
                </a:solidFill>
              </a:rPr>
              <a:t>A lot of stories have</a:t>
            </a:r>
          </a:p>
          <a:p>
            <a:r>
              <a:rPr lang="en-US" smtClean="0">
                <a:solidFill>
                  <a:srgbClr val="002060"/>
                </a:solidFill>
              </a:rPr>
              <a:t>    a wicked _______ who</a:t>
            </a:r>
          </a:p>
          <a:p>
            <a:r>
              <a:rPr lang="en-US" smtClean="0">
                <a:solidFill>
                  <a:srgbClr val="002060"/>
                </a:solidFill>
              </a:rPr>
              <a:t>    tries to use her evil </a:t>
            </a:r>
          </a:p>
          <a:p>
            <a:r>
              <a:rPr lang="en-US" smtClean="0">
                <a:solidFill>
                  <a:srgbClr val="002060"/>
                </a:solidFill>
              </a:rPr>
              <a:t>    magic to cause trouble</a:t>
            </a:r>
          </a:p>
          <a:p>
            <a:r>
              <a:rPr lang="en-US" smtClean="0">
                <a:solidFill>
                  <a:srgbClr val="002060"/>
                </a:solidFill>
              </a:rPr>
              <a:t>    for everyone.</a:t>
            </a:r>
          </a:p>
          <a:p>
            <a:r>
              <a:rPr lang="en-US" smtClean="0">
                <a:solidFill>
                  <a:srgbClr val="002060"/>
                </a:solidFill>
              </a:rPr>
              <a:t>a) which</a:t>
            </a:r>
          </a:p>
          <a:p>
            <a:r>
              <a:rPr lang="en-US" smtClean="0">
                <a:solidFill>
                  <a:srgbClr val="002060"/>
                </a:solidFill>
              </a:rPr>
              <a:t>b) witch</a:t>
            </a:r>
          </a:p>
          <a:p>
            <a:r>
              <a:rPr lang="en-US" smtClean="0">
                <a:solidFill>
                  <a:srgbClr val="002060"/>
                </a:solidFill>
              </a:rPr>
              <a:t>c) wich</a:t>
            </a:r>
          </a:p>
          <a:p>
            <a:r>
              <a:rPr lang="en-US" smtClean="0">
                <a:solidFill>
                  <a:srgbClr val="002060"/>
                </a:solidFill>
              </a:rPr>
              <a:t>d) wish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2060"/>
                </a:solidFill>
              </a:rPr>
              <a:t>The British English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word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“biscuit” </a:t>
            </a:r>
            <a:r>
              <a:rPr lang="en-US" dirty="0" smtClean="0">
                <a:solidFill>
                  <a:srgbClr val="002060"/>
                </a:solidFill>
              </a:rPr>
              <a:t>is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known as “______ “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in American English.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digestive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cookie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cake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scone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125C6-55D0-4A7C-947C-6B95F685007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5) </a:t>
            </a:r>
            <a:r>
              <a:rPr lang="en-US" smtClean="0">
                <a:solidFill>
                  <a:srgbClr val="002060"/>
                </a:solidFill>
              </a:rPr>
              <a:t>Which word comes</a:t>
            </a:r>
          </a:p>
          <a:p>
            <a:r>
              <a:rPr lang="en-US" smtClean="0">
                <a:solidFill>
                  <a:srgbClr val="002060"/>
                </a:solidFill>
              </a:rPr>
              <a:t>     next? Fruit, suit, ____</a:t>
            </a:r>
          </a:p>
          <a:p>
            <a:r>
              <a:rPr lang="en-US" smtClean="0">
                <a:solidFill>
                  <a:srgbClr val="002060"/>
                </a:solidFill>
              </a:rPr>
              <a:t>     ____?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quite</a:t>
            </a:r>
          </a:p>
          <a:p>
            <a:r>
              <a:rPr lang="en-US" smtClean="0">
                <a:solidFill>
                  <a:srgbClr val="002060"/>
                </a:solidFill>
              </a:rPr>
              <a:t>b) biscuit</a:t>
            </a:r>
          </a:p>
          <a:p>
            <a:r>
              <a:rPr lang="en-US" smtClean="0">
                <a:solidFill>
                  <a:srgbClr val="002060"/>
                </a:solidFill>
              </a:rPr>
              <a:t>c) suite</a:t>
            </a:r>
          </a:p>
          <a:p>
            <a:r>
              <a:rPr lang="en-US" smtClean="0">
                <a:solidFill>
                  <a:srgbClr val="002060"/>
                </a:solidFill>
              </a:rPr>
              <a:t>d) boot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6) </a:t>
            </a:r>
            <a:r>
              <a:rPr lang="en-US" smtClean="0">
                <a:solidFill>
                  <a:srgbClr val="002060"/>
                </a:solidFill>
              </a:rPr>
              <a:t>A common colloquial</a:t>
            </a:r>
          </a:p>
          <a:p>
            <a:r>
              <a:rPr lang="en-US" smtClean="0">
                <a:solidFill>
                  <a:srgbClr val="002060"/>
                </a:solidFill>
              </a:rPr>
              <a:t>     word for someone </a:t>
            </a:r>
          </a:p>
          <a:p>
            <a:r>
              <a:rPr lang="en-US" smtClean="0">
                <a:solidFill>
                  <a:srgbClr val="002060"/>
                </a:solidFill>
              </a:rPr>
              <a:t>     who is modern, </a:t>
            </a:r>
          </a:p>
          <a:p>
            <a:r>
              <a:rPr lang="en-US" smtClean="0">
                <a:solidFill>
                  <a:srgbClr val="002060"/>
                </a:solidFill>
              </a:rPr>
              <a:t>     stylish and always</a:t>
            </a:r>
          </a:p>
          <a:p>
            <a:r>
              <a:rPr lang="en-US" smtClean="0">
                <a:solidFill>
                  <a:srgbClr val="002060"/>
                </a:solidFill>
              </a:rPr>
              <a:t>     stays calm is _______.</a:t>
            </a:r>
          </a:p>
          <a:p>
            <a:r>
              <a:rPr lang="en-US" smtClean="0">
                <a:solidFill>
                  <a:srgbClr val="002060"/>
                </a:solidFill>
              </a:rPr>
              <a:t>a) chilly</a:t>
            </a:r>
          </a:p>
          <a:p>
            <a:r>
              <a:rPr lang="en-US" smtClean="0">
                <a:solidFill>
                  <a:srgbClr val="002060"/>
                </a:solidFill>
              </a:rPr>
              <a:t>b) cool</a:t>
            </a:r>
          </a:p>
          <a:p>
            <a:r>
              <a:rPr lang="en-US" smtClean="0">
                <a:solidFill>
                  <a:srgbClr val="002060"/>
                </a:solidFill>
              </a:rPr>
              <a:t>c) tepid</a:t>
            </a:r>
          </a:p>
          <a:p>
            <a:r>
              <a:rPr lang="en-US" smtClean="0">
                <a:solidFill>
                  <a:srgbClr val="002060"/>
                </a:solidFill>
              </a:rPr>
              <a:t>d) lukewarm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9809A-5271-47DF-B015-DACD799945C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7)</a:t>
            </a:r>
            <a:r>
              <a:rPr lang="en-US" smtClean="0">
                <a:solidFill>
                  <a:srgbClr val="002060"/>
                </a:solidFill>
              </a:rPr>
              <a:t> These days I buy lots</a:t>
            </a:r>
          </a:p>
          <a:p>
            <a:r>
              <a:rPr lang="en-US" smtClean="0">
                <a:solidFill>
                  <a:srgbClr val="002060"/>
                </a:solidFill>
              </a:rPr>
              <a:t>     of things _________.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online</a:t>
            </a:r>
          </a:p>
          <a:p>
            <a:r>
              <a:rPr lang="en-US" smtClean="0">
                <a:solidFill>
                  <a:srgbClr val="002060"/>
                </a:solidFill>
              </a:rPr>
              <a:t>b) inline</a:t>
            </a:r>
          </a:p>
          <a:p>
            <a:r>
              <a:rPr lang="en-US" smtClean="0">
                <a:solidFill>
                  <a:srgbClr val="002060"/>
                </a:solidFill>
              </a:rPr>
              <a:t>c) byline</a:t>
            </a:r>
          </a:p>
          <a:p>
            <a:r>
              <a:rPr lang="en-US" smtClean="0">
                <a:solidFill>
                  <a:srgbClr val="002060"/>
                </a:solidFill>
              </a:rPr>
              <a:t>d) offline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2057400"/>
            <a:ext cx="4038600" cy="44354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8)</a:t>
            </a:r>
            <a:r>
              <a:rPr lang="en-US" dirty="0" smtClean="0">
                <a:solidFill>
                  <a:srgbClr val="002060"/>
                </a:solidFill>
              </a:rPr>
              <a:t> A pilot flies a plane, 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 captain sails a ship,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but what does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cabby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drive?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a train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a bus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a taxi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a lorry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95A5F-608A-4C06-94BC-2553053E7F6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9) </a:t>
            </a:r>
            <a:r>
              <a:rPr lang="en-US" smtClean="0">
                <a:solidFill>
                  <a:srgbClr val="002060"/>
                </a:solidFill>
              </a:rPr>
              <a:t>Where do people keep</a:t>
            </a:r>
          </a:p>
          <a:p>
            <a:r>
              <a:rPr lang="en-US" smtClean="0">
                <a:solidFill>
                  <a:srgbClr val="002060"/>
                </a:solidFill>
              </a:rPr>
              <a:t>      their clean clothes?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in a cupboard</a:t>
            </a:r>
          </a:p>
          <a:p>
            <a:r>
              <a:rPr lang="en-US" smtClean="0">
                <a:solidFill>
                  <a:srgbClr val="002060"/>
                </a:solidFill>
              </a:rPr>
              <a:t>b) in a wardrobe</a:t>
            </a:r>
          </a:p>
          <a:p>
            <a:r>
              <a:rPr lang="en-US" smtClean="0">
                <a:solidFill>
                  <a:srgbClr val="002060"/>
                </a:solidFill>
              </a:rPr>
              <a:t>c) in a shed</a:t>
            </a:r>
          </a:p>
          <a:p>
            <a:r>
              <a:rPr lang="en-US" smtClean="0">
                <a:solidFill>
                  <a:srgbClr val="002060"/>
                </a:solidFill>
              </a:rPr>
              <a:t>d) in a laundry basket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10)</a:t>
            </a:r>
            <a:r>
              <a:rPr lang="en-US" dirty="0" smtClean="0">
                <a:solidFill>
                  <a:srgbClr val="002060"/>
                </a:solidFill>
              </a:rPr>
              <a:t> Which of these is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 </a:t>
            </a:r>
            <a:r>
              <a:rPr lang="en-US" u="sng" dirty="0" smtClean="0">
                <a:solidFill>
                  <a:srgbClr val="002060"/>
                </a:solidFill>
              </a:rPr>
              <a:t>possible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   </a:t>
            </a:r>
            <a:r>
              <a:rPr lang="en-US" dirty="0" smtClean="0">
                <a:solidFill>
                  <a:srgbClr val="002060"/>
                </a:solidFill>
              </a:rPr>
              <a:t>John usually goes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  to work by _____.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dirty="0" smtClean="0">
                <a:solidFill>
                  <a:srgbClr val="002060"/>
                </a:solidFill>
              </a:rPr>
              <a:t>a) bus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b) car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c) foot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d) train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3C228-9044-4D49-8CC2-F331E2252DCE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11) </a:t>
            </a:r>
            <a:r>
              <a:rPr lang="en-US" dirty="0" smtClean="0">
                <a:solidFill>
                  <a:srgbClr val="002060"/>
                </a:solidFill>
              </a:rPr>
              <a:t>Which word has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vowel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some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home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dumb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come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12)</a:t>
            </a:r>
            <a:r>
              <a:rPr lang="en-US" dirty="0" smtClean="0">
                <a:solidFill>
                  <a:srgbClr val="002060"/>
                </a:solidFill>
              </a:rPr>
              <a:t> What does </a:t>
            </a: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I.T. </a:t>
            </a:r>
            <a:r>
              <a:rPr lang="en-US" dirty="0" smtClean="0">
                <a:solidFill>
                  <a:srgbClr val="002060"/>
                </a:solidFill>
              </a:rPr>
              <a:t>stand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for?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a) Interesting Teacher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b) Information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Technology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c) Intellectual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Technology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d) Informative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     Tutorial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EABC9-D4EB-4247-BCE1-0A4659377D2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rgbClr val="002060"/>
                </a:solidFill>
              </a:rPr>
              <a:t>           </a:t>
            </a:r>
            <a:r>
              <a:rPr lang="en-US" sz="5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PREPOSITIONS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right preposition to complete</a:t>
            </a:r>
            <a:b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sentence. Circle the letter in front of it.</a:t>
            </a:r>
            <a:endParaRPr lang="en-US" sz="3600" u="sng" dirty="0"/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1) </a:t>
            </a:r>
            <a:r>
              <a:rPr lang="en-US" smtClean="0">
                <a:solidFill>
                  <a:srgbClr val="002060"/>
                </a:solidFill>
              </a:rPr>
              <a:t>It snows _____ the</a:t>
            </a:r>
          </a:p>
          <a:p>
            <a:r>
              <a:rPr lang="en-US" smtClean="0">
                <a:solidFill>
                  <a:srgbClr val="002060"/>
                </a:solidFill>
              </a:rPr>
              <a:t>    winter.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 at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on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 in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2) </a:t>
            </a:r>
            <a:r>
              <a:rPr lang="en-US" smtClean="0">
                <a:solidFill>
                  <a:srgbClr val="002060"/>
                </a:solidFill>
              </a:rPr>
              <a:t>Her birthday is _____</a:t>
            </a:r>
          </a:p>
          <a:p>
            <a:r>
              <a:rPr lang="en-US" smtClean="0">
                <a:solidFill>
                  <a:srgbClr val="002060"/>
                </a:solidFill>
              </a:rPr>
              <a:t>     2</a:t>
            </a:r>
            <a:r>
              <a:rPr lang="en-US" baseline="30000" smtClean="0">
                <a:solidFill>
                  <a:srgbClr val="002060"/>
                </a:solidFill>
              </a:rPr>
              <a:t>nd</a:t>
            </a:r>
            <a:r>
              <a:rPr lang="en-US" smtClean="0">
                <a:solidFill>
                  <a:srgbClr val="002060"/>
                </a:solidFill>
              </a:rPr>
              <a:t>  January.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in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0n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at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D5024-4274-4E11-9F0D-5CB1174DA02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3) </a:t>
            </a:r>
            <a:r>
              <a:rPr lang="en-US" smtClean="0">
                <a:solidFill>
                  <a:srgbClr val="002060"/>
                </a:solidFill>
              </a:rPr>
              <a:t>We are not interested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 ____ </a:t>
            </a:r>
            <a:r>
              <a:rPr lang="en-US" smtClean="0">
                <a:solidFill>
                  <a:srgbClr val="002060"/>
                </a:solidFill>
              </a:rPr>
              <a:t>buying a new car</a:t>
            </a:r>
          </a:p>
          <a:p>
            <a:r>
              <a:rPr lang="en-US" smtClean="0">
                <a:solidFill>
                  <a:srgbClr val="002060"/>
                </a:solidFill>
              </a:rPr>
              <a:t>     now.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to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b)for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in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4) </a:t>
            </a:r>
            <a:r>
              <a:rPr lang="en-US" smtClean="0">
                <a:solidFill>
                  <a:srgbClr val="002060"/>
                </a:solidFill>
              </a:rPr>
              <a:t>In Britain  school </a:t>
            </a:r>
          </a:p>
          <a:p>
            <a:r>
              <a:rPr lang="en-US" b="1" smtClean="0">
                <a:solidFill>
                  <a:srgbClr val="002060"/>
                </a:solidFill>
              </a:rPr>
              <a:t>    </a:t>
            </a:r>
            <a:r>
              <a:rPr lang="en-US" smtClean="0">
                <a:solidFill>
                  <a:srgbClr val="002060"/>
                </a:solidFill>
              </a:rPr>
              <a:t> starts ____  8:30 a.m.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a) in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b) at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002060"/>
                </a:solidFill>
              </a:rPr>
              <a:t>c) on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6F693-E3D8-4DCF-A101-D705363874EA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 advClick="0" advTm="7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783</Words>
  <Application>Microsoft Office PowerPoint</Application>
  <PresentationFormat>On-screen Show (4:3)</PresentationFormat>
  <Paragraphs>374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        EVERYDAY   ENGLISH</vt:lpstr>
      <vt:lpstr>Slide 3</vt:lpstr>
      <vt:lpstr>Slide 4</vt:lpstr>
      <vt:lpstr>Slide 5</vt:lpstr>
      <vt:lpstr>Slide 6</vt:lpstr>
      <vt:lpstr>Slide 7</vt:lpstr>
      <vt:lpstr>           PREPOSITIONS      Choose the right preposition to complete    the sentence. Circle the letter in front of it.</vt:lpstr>
      <vt:lpstr>Slide 9</vt:lpstr>
      <vt:lpstr>Slide 10</vt:lpstr>
      <vt:lpstr>Slide 11</vt:lpstr>
      <vt:lpstr>               GRAMMAR  MIX Choose the right word or group of words to complete  the sentence. Circle the letter in front of it.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Davor</dc:creator>
  <cp:lastModifiedBy>zbornica</cp:lastModifiedBy>
  <cp:revision>159</cp:revision>
  <dcterms:created xsi:type="dcterms:W3CDTF">2014-01-18T02:15:41Z</dcterms:created>
  <dcterms:modified xsi:type="dcterms:W3CDTF">2014-04-25T12:45:24Z</dcterms:modified>
</cp:coreProperties>
</file>