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DC1A071-2A74-455A-A49A-8BB21E4AC2F6}" type="datetimeFigureOut">
              <a:rPr lang="sr-Latn-CS" smtClean="0"/>
              <a:pPr/>
              <a:t>2.10.2014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avokutni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avokutni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utni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2.10.2014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2.10.2014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Jednakokračni trokut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2.10.2014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DC1A071-2A74-455A-A49A-8BB21E4AC2F6}" type="datetimeFigureOut">
              <a:rPr lang="sr-Latn-CS" smtClean="0"/>
              <a:pPr/>
              <a:t>2.10.2014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2.10.2014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2.10.2014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2.10.2014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2.10.2014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Ravni poveznik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2.10.2014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2.10.2014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2.10.2014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Ravni poveznik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avni poveznik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Jednakokračni trokut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err="1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cs typeface="FreesiaUPC" pitchFamily="34" charset="-34"/>
              </a:rPr>
              <a:t>European</a:t>
            </a:r>
            <a:r>
              <a:rPr lang="hr-HR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cs typeface="FreesiaUPC" pitchFamily="34" charset="-34"/>
              </a:rPr>
              <a:t> </a:t>
            </a:r>
            <a:r>
              <a:rPr lang="hr-HR" b="1" dirty="0" err="1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cs typeface="FreesiaUPC" pitchFamily="34" charset="-34"/>
              </a:rPr>
              <a:t>Day</a:t>
            </a:r>
            <a:r>
              <a:rPr lang="hr-HR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cs typeface="FreesiaUPC" pitchFamily="34" charset="-34"/>
              </a:rPr>
              <a:t> </a:t>
            </a:r>
            <a:r>
              <a:rPr lang="hr-HR" b="1" dirty="0" err="1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cs typeface="FreesiaUPC" pitchFamily="34" charset="-34"/>
              </a:rPr>
              <a:t>of</a:t>
            </a:r>
            <a:r>
              <a:rPr lang="hr-HR" b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cs typeface="FreesiaUPC" pitchFamily="34" charset="-34"/>
              </a:rPr>
              <a:t> </a:t>
            </a:r>
            <a:r>
              <a:rPr lang="hr-HR" b="1" dirty="0" err="1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cs typeface="FreesiaUPC" pitchFamily="34" charset="-34"/>
              </a:rPr>
              <a:t>Languages</a:t>
            </a:r>
            <a:endParaRPr lang="en-GB" b="1" dirty="0">
              <a:solidFill>
                <a:schemeClr val="tx2">
                  <a:lumMod val="50000"/>
                </a:schemeClr>
              </a:solidFill>
              <a:latin typeface="Monotype Corsiva" pitchFamily="66" charset="0"/>
              <a:cs typeface="FreesiaUPC" pitchFamily="34" charset="-34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latin typeface="Monotype Corsiva" pitchFamily="66" charset="0"/>
              </a:rPr>
              <a:t>26th </a:t>
            </a:r>
            <a:r>
              <a:rPr lang="hr-HR" dirty="0" err="1" smtClean="0">
                <a:latin typeface="Monotype Corsiva" pitchFamily="66" charset="0"/>
              </a:rPr>
              <a:t>September</a:t>
            </a:r>
            <a:endParaRPr lang="hr-HR" dirty="0" smtClean="0">
              <a:latin typeface="Monotype Corsiva" pitchFamily="66" charset="0"/>
            </a:endParaRPr>
          </a:p>
          <a:p>
            <a:pPr>
              <a:buNone/>
            </a:pPr>
            <a:endParaRPr lang="en-GB" dirty="0"/>
          </a:p>
        </p:txBody>
      </p:sp>
      <p:pic>
        <p:nvPicPr>
          <p:cNvPr id="4" name="Slika 3" descr="image ed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285992"/>
            <a:ext cx="6381750" cy="40529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9051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229600" cy="5228290"/>
          </a:xfrm>
        </p:spPr>
        <p:txBody>
          <a:bodyPr/>
          <a:lstStyle/>
          <a:p>
            <a:pPr>
              <a:buNone/>
            </a:pPr>
            <a:r>
              <a:rPr lang="hr-HR" sz="3600" b="1" dirty="0" smtClean="0">
                <a:latin typeface="Monotype Corsiva" pitchFamily="66" charset="0"/>
              </a:rPr>
              <a:t>At </a:t>
            </a:r>
            <a:r>
              <a:rPr lang="hr-HR" sz="3600" b="1" dirty="0" err="1" smtClean="0">
                <a:latin typeface="Monotype Corsiva" pitchFamily="66" charset="0"/>
              </a:rPr>
              <a:t>the</a:t>
            </a:r>
            <a:r>
              <a:rPr lang="hr-HR" sz="3600" b="1" dirty="0" smtClean="0">
                <a:latin typeface="Monotype Corsiva" pitchFamily="66" charset="0"/>
              </a:rPr>
              <a:t> </a:t>
            </a:r>
            <a:r>
              <a:rPr lang="hr-HR" sz="3600" b="1" dirty="0" err="1" smtClean="0">
                <a:latin typeface="Monotype Corsiva" pitchFamily="66" charset="0"/>
              </a:rPr>
              <a:t>initiative</a:t>
            </a:r>
            <a:r>
              <a:rPr lang="hr-HR" sz="3600" b="1" dirty="0" smtClean="0">
                <a:latin typeface="Monotype Corsiva" pitchFamily="66" charset="0"/>
              </a:rPr>
              <a:t> </a:t>
            </a:r>
            <a:r>
              <a:rPr lang="hr-HR" sz="3600" b="1" dirty="0" err="1" smtClean="0">
                <a:latin typeface="Monotype Corsiva" pitchFamily="66" charset="0"/>
              </a:rPr>
              <a:t>of</a:t>
            </a:r>
            <a:r>
              <a:rPr lang="hr-HR" sz="3600" b="1" dirty="0" smtClean="0">
                <a:latin typeface="Monotype Corsiva" pitchFamily="66" charset="0"/>
              </a:rPr>
              <a:t> </a:t>
            </a:r>
            <a:r>
              <a:rPr lang="hr-HR" sz="3600" b="1" dirty="0" err="1" smtClean="0">
                <a:latin typeface="Monotype Corsiva" pitchFamily="66" charset="0"/>
              </a:rPr>
              <a:t>the</a:t>
            </a:r>
            <a:r>
              <a:rPr lang="hr-HR" sz="3600" b="1" dirty="0" smtClean="0">
                <a:latin typeface="Monotype Corsiva" pitchFamily="66" charset="0"/>
              </a:rPr>
              <a:t> </a:t>
            </a:r>
            <a:r>
              <a:rPr lang="hr-HR" sz="3600" b="1" dirty="0" err="1" smtClean="0">
                <a:latin typeface="Monotype Corsiva" pitchFamily="66" charset="0"/>
              </a:rPr>
              <a:t>Council</a:t>
            </a:r>
            <a:r>
              <a:rPr lang="hr-HR" sz="3600" b="1" dirty="0" smtClean="0">
                <a:latin typeface="Monotype Corsiva" pitchFamily="66" charset="0"/>
              </a:rPr>
              <a:t> </a:t>
            </a:r>
            <a:r>
              <a:rPr lang="hr-HR" sz="3600" b="1" dirty="0" err="1" smtClean="0">
                <a:latin typeface="Monotype Corsiva" pitchFamily="66" charset="0"/>
              </a:rPr>
              <a:t>of</a:t>
            </a:r>
            <a:r>
              <a:rPr lang="hr-HR" sz="3600" b="1" dirty="0" smtClean="0">
                <a:latin typeface="Monotype Corsiva" pitchFamily="66" charset="0"/>
              </a:rPr>
              <a:t> Europe, </a:t>
            </a:r>
            <a:r>
              <a:rPr lang="hr-HR" sz="3600" b="1" dirty="0" err="1" smtClean="0">
                <a:latin typeface="Monotype Corsiva" pitchFamily="66" charset="0"/>
              </a:rPr>
              <a:t>Strasbourg</a:t>
            </a:r>
            <a:r>
              <a:rPr lang="hr-HR" sz="3600" b="1" dirty="0" smtClean="0">
                <a:latin typeface="Monotype Corsiva" pitchFamily="66" charset="0"/>
              </a:rPr>
              <a:t>, </a:t>
            </a:r>
            <a:r>
              <a:rPr lang="hr-HR" sz="3600" b="1" dirty="0" err="1" smtClean="0">
                <a:latin typeface="Monotype Corsiva" pitchFamily="66" charset="0"/>
              </a:rPr>
              <a:t>the</a:t>
            </a:r>
            <a:r>
              <a:rPr lang="hr-HR" sz="3600" b="1" dirty="0" smtClean="0">
                <a:latin typeface="Monotype Corsiva" pitchFamily="66" charset="0"/>
              </a:rPr>
              <a:t> </a:t>
            </a:r>
            <a:r>
              <a:rPr lang="hr-HR" sz="3600" b="1" dirty="0" err="1" smtClean="0">
                <a:latin typeface="Monotype Corsiva" pitchFamily="66" charset="0"/>
              </a:rPr>
              <a:t>European</a:t>
            </a:r>
            <a:r>
              <a:rPr lang="hr-HR" sz="3600" b="1" dirty="0" smtClean="0">
                <a:latin typeface="Monotype Corsiva" pitchFamily="66" charset="0"/>
              </a:rPr>
              <a:t> </a:t>
            </a:r>
            <a:r>
              <a:rPr lang="hr-HR" sz="3600" b="1" dirty="0" err="1" smtClean="0">
                <a:latin typeface="Monotype Corsiva" pitchFamily="66" charset="0"/>
              </a:rPr>
              <a:t>Day</a:t>
            </a:r>
            <a:r>
              <a:rPr lang="hr-HR" sz="3600" b="1" dirty="0" smtClean="0">
                <a:latin typeface="Monotype Corsiva" pitchFamily="66" charset="0"/>
              </a:rPr>
              <a:t> </a:t>
            </a:r>
            <a:r>
              <a:rPr lang="hr-HR" sz="3600" b="1" dirty="0" err="1" smtClean="0">
                <a:latin typeface="Monotype Corsiva" pitchFamily="66" charset="0"/>
              </a:rPr>
              <a:t>of</a:t>
            </a:r>
            <a:r>
              <a:rPr lang="hr-HR" sz="3600" b="1" dirty="0" smtClean="0">
                <a:latin typeface="Monotype Corsiva" pitchFamily="66" charset="0"/>
              </a:rPr>
              <a:t> </a:t>
            </a:r>
            <a:r>
              <a:rPr lang="hr-HR" sz="3600" b="1" dirty="0" err="1" smtClean="0">
                <a:latin typeface="Monotype Corsiva" pitchFamily="66" charset="0"/>
              </a:rPr>
              <a:t>Languages</a:t>
            </a:r>
            <a:r>
              <a:rPr lang="hr-HR" sz="3600" b="1" dirty="0" smtClean="0">
                <a:latin typeface="Monotype Corsiva" pitchFamily="66" charset="0"/>
              </a:rPr>
              <a:t> </a:t>
            </a:r>
            <a:r>
              <a:rPr lang="hr-HR" sz="3600" b="1" dirty="0" err="1" smtClean="0">
                <a:latin typeface="Monotype Corsiva" pitchFamily="66" charset="0"/>
              </a:rPr>
              <a:t>has</a:t>
            </a:r>
            <a:r>
              <a:rPr lang="hr-HR" sz="3600" b="1" dirty="0" smtClean="0">
                <a:latin typeface="Monotype Corsiva" pitchFamily="66" charset="0"/>
              </a:rPr>
              <a:t> </a:t>
            </a:r>
            <a:r>
              <a:rPr lang="hr-HR" sz="3600" b="1" dirty="0" err="1" smtClean="0">
                <a:latin typeface="Monotype Corsiva" pitchFamily="66" charset="0"/>
              </a:rPr>
              <a:t>been</a:t>
            </a:r>
            <a:r>
              <a:rPr lang="hr-HR" sz="3600" b="1" dirty="0" smtClean="0">
                <a:latin typeface="Monotype Corsiva" pitchFamily="66" charset="0"/>
              </a:rPr>
              <a:t> </a:t>
            </a:r>
            <a:r>
              <a:rPr lang="hr-HR" sz="3600" b="1" dirty="0" err="1" smtClean="0">
                <a:latin typeface="Monotype Corsiva" pitchFamily="66" charset="0"/>
              </a:rPr>
              <a:t>celebrated</a:t>
            </a:r>
            <a:r>
              <a:rPr lang="hr-HR" sz="3600" b="1" dirty="0" smtClean="0">
                <a:latin typeface="Monotype Corsiva" pitchFamily="66" charset="0"/>
              </a:rPr>
              <a:t> </a:t>
            </a:r>
            <a:r>
              <a:rPr lang="hr-HR" sz="3600" b="1" dirty="0" err="1" smtClean="0">
                <a:latin typeface="Monotype Corsiva" pitchFamily="66" charset="0"/>
              </a:rPr>
              <a:t>every</a:t>
            </a:r>
            <a:r>
              <a:rPr lang="hr-HR" sz="3600" b="1" dirty="0" smtClean="0">
                <a:latin typeface="Monotype Corsiva" pitchFamily="66" charset="0"/>
              </a:rPr>
              <a:t> </a:t>
            </a:r>
            <a:r>
              <a:rPr lang="hr-HR" sz="3600" b="1" dirty="0" err="1" smtClean="0">
                <a:latin typeface="Monotype Corsiva" pitchFamily="66" charset="0"/>
              </a:rPr>
              <a:t>year</a:t>
            </a:r>
            <a:r>
              <a:rPr lang="hr-HR" sz="3600" b="1" dirty="0" smtClean="0">
                <a:latin typeface="Monotype Corsiva" pitchFamily="66" charset="0"/>
              </a:rPr>
              <a:t> </a:t>
            </a:r>
            <a:r>
              <a:rPr lang="hr-HR" sz="3600" b="1" dirty="0" err="1" smtClean="0">
                <a:latin typeface="Monotype Corsiva" pitchFamily="66" charset="0"/>
              </a:rPr>
              <a:t>since</a:t>
            </a:r>
            <a:r>
              <a:rPr lang="hr-HR" sz="3600" b="1" dirty="0" smtClean="0">
                <a:latin typeface="Monotype Corsiva" pitchFamily="66" charset="0"/>
              </a:rPr>
              <a:t> 2001 on 26 </a:t>
            </a:r>
            <a:r>
              <a:rPr lang="hr-HR" sz="3600" b="1" dirty="0" err="1" smtClean="0">
                <a:latin typeface="Monotype Corsiva" pitchFamily="66" charset="0"/>
              </a:rPr>
              <a:t>September</a:t>
            </a:r>
            <a:r>
              <a:rPr lang="hr-HR" sz="3600" b="1" dirty="0" smtClean="0">
                <a:latin typeface="Monotype Corsiva" pitchFamily="66" charset="0"/>
              </a:rPr>
              <a:t>.</a:t>
            </a:r>
            <a:endParaRPr lang="hr-HR" sz="3600" dirty="0" smtClean="0">
              <a:latin typeface="Monotype Corsiva" pitchFamily="66" charset="0"/>
            </a:endParaRPr>
          </a:p>
          <a:p>
            <a:endParaRPr lang="en-GB" dirty="0">
              <a:latin typeface="Monotype Corsiva" pitchFamily="66" charset="0"/>
            </a:endParaRPr>
          </a:p>
        </p:txBody>
      </p:sp>
      <p:pic>
        <p:nvPicPr>
          <p:cNvPr id="6" name="Slika 5" descr="edl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3286124"/>
            <a:ext cx="4643470" cy="28963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76204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229600" cy="5371166"/>
          </a:xfrm>
        </p:spPr>
        <p:txBody>
          <a:bodyPr>
            <a:normAutofit/>
          </a:bodyPr>
          <a:lstStyle/>
          <a:p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Throughout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Europe, 800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million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Europeans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represented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in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the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Council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of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Europe's </a:t>
            </a:r>
            <a:r>
              <a:rPr lang="hr-HR" sz="2800" b="1" dirty="0" smtClean="0">
                <a:latin typeface="Gill Sans MT" pitchFamily="34" charset="-18"/>
                <a:cs typeface="Microsoft Sans Serif" pitchFamily="34" charset="0"/>
              </a:rPr>
              <a:t>47 </a:t>
            </a:r>
            <a:r>
              <a:rPr lang="hr-HR" sz="2800" b="1" dirty="0" err="1" smtClean="0">
                <a:latin typeface="Gill Sans MT" pitchFamily="34" charset="-18"/>
                <a:cs typeface="Microsoft Sans Serif" pitchFamily="34" charset="0"/>
              </a:rPr>
              <a:t>member</a:t>
            </a:r>
            <a:r>
              <a:rPr lang="hr-HR" sz="2800" b="1" dirty="0" smtClean="0">
                <a:latin typeface="Gill Sans MT" pitchFamily="34" charset="-18"/>
                <a:cs typeface="Microsoft Sans Serif" pitchFamily="34" charset="0"/>
              </a:rPr>
              <a:t> </a:t>
            </a:r>
            <a:r>
              <a:rPr lang="hr-HR" sz="2800" b="1" dirty="0" err="1" smtClean="0">
                <a:latin typeface="Gill Sans MT" pitchFamily="34" charset="-18"/>
                <a:cs typeface="Microsoft Sans Serif" pitchFamily="34" charset="0"/>
              </a:rPr>
              <a:t>states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are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encouraged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to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learn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more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languages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, at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any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age,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in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and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out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of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school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. </a:t>
            </a:r>
          </a:p>
          <a:p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Being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convinced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that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linguistic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diversity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is a tool for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achieving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greater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intercultural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understanding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and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a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key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element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in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the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rich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cultural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heritage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of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our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continent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,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the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Council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of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Europe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promotes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plurilingualism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in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the</a:t>
            </a:r>
            <a:endParaRPr lang="hr-HR" sz="2800" dirty="0" smtClean="0">
              <a:latin typeface="Gill Sans MT" pitchFamily="34" charset="-18"/>
              <a:cs typeface="Microsoft Sans Serif" pitchFamily="34" charset="0"/>
            </a:endParaRPr>
          </a:p>
          <a:p>
            <a:pPr>
              <a:buNone/>
            </a:pP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  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whole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</a:t>
            </a:r>
            <a:r>
              <a:rPr lang="hr-HR" sz="2800" dirty="0" err="1" smtClean="0">
                <a:latin typeface="Gill Sans MT" pitchFamily="34" charset="-18"/>
                <a:cs typeface="Microsoft Sans Serif" pitchFamily="34" charset="0"/>
              </a:rPr>
              <a:t>of</a:t>
            </a:r>
            <a:r>
              <a:rPr lang="hr-HR" sz="2800" dirty="0" smtClean="0">
                <a:latin typeface="Gill Sans MT" pitchFamily="34" charset="-18"/>
                <a:cs typeface="Microsoft Sans Serif" pitchFamily="34" charset="0"/>
              </a:rPr>
              <a:t> Europe.</a:t>
            </a:r>
          </a:p>
          <a:p>
            <a:endParaRPr lang="en-GB" dirty="0"/>
          </a:p>
        </p:txBody>
      </p:sp>
      <p:pic>
        <p:nvPicPr>
          <p:cNvPr id="4" name="Slika 3" descr="flag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4500570"/>
            <a:ext cx="2486025" cy="1838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4777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Gill Sans MT" pitchFamily="34" charset="-18"/>
              </a:rPr>
              <a:t>Why do we celebrate </a:t>
            </a:r>
            <a:br>
              <a:rPr lang="en-US" b="1" dirty="0" smtClean="0">
                <a:latin typeface="Gill Sans MT" pitchFamily="34" charset="-18"/>
              </a:rPr>
            </a:br>
            <a:r>
              <a:rPr lang="en-US" b="1" dirty="0" smtClean="0">
                <a:latin typeface="Gill Sans MT" pitchFamily="34" charset="-18"/>
              </a:rPr>
              <a:t>THE EUROPEAN DAY OF LANGUAGES ?</a:t>
            </a:r>
            <a:r>
              <a:rPr lang="hr-HR" dirty="0" smtClean="0">
                <a:latin typeface="Gill Sans MT" pitchFamily="34" charset="-18"/>
              </a:rPr>
              <a:t/>
            </a:r>
            <a:br>
              <a:rPr lang="hr-HR" dirty="0" smtClean="0">
                <a:latin typeface="Gill Sans MT" pitchFamily="34" charset="-18"/>
              </a:rPr>
            </a:br>
            <a:endParaRPr lang="en-GB" dirty="0">
              <a:latin typeface="Gill Sans MT" pitchFamily="34" charset="-18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4871100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Gill Sans MT" pitchFamily="34" charset="-18"/>
              </a:rPr>
              <a:t>Well developed language skills are </a:t>
            </a:r>
            <a:r>
              <a:rPr lang="en-US" b="1" dirty="0" smtClean="0">
                <a:latin typeface="Gill Sans MT" pitchFamily="34" charset="-18"/>
              </a:rPr>
              <a:t>a necessity and a right for everyone</a:t>
            </a:r>
            <a:r>
              <a:rPr lang="en-US" dirty="0" smtClean="0">
                <a:latin typeface="Gill Sans MT" pitchFamily="34" charset="-18"/>
              </a:rPr>
              <a:t> </a:t>
            </a:r>
            <a:endParaRPr lang="hr-HR" dirty="0" smtClean="0">
              <a:latin typeface="Gill Sans MT" pitchFamily="34" charset="-18"/>
            </a:endParaRPr>
          </a:p>
          <a:p>
            <a:pPr lvl="0">
              <a:buNone/>
            </a:pPr>
            <a:endParaRPr lang="hr-HR" dirty="0" smtClean="0">
              <a:latin typeface="Gill Sans MT" pitchFamily="34" charset="-18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Gill Sans MT" pitchFamily="34" charset="-18"/>
              </a:rPr>
              <a:t>Linguistic diversity: Europe is rich in languages – there are </a:t>
            </a:r>
            <a:r>
              <a:rPr lang="en-US" b="1" dirty="0" smtClean="0">
                <a:latin typeface="Gill Sans MT" pitchFamily="34" charset="-18"/>
              </a:rPr>
              <a:t>over 200 European languages </a:t>
            </a:r>
            <a:r>
              <a:rPr lang="en-US" dirty="0" smtClean="0">
                <a:latin typeface="Gill Sans MT" pitchFamily="34" charset="-18"/>
              </a:rPr>
              <a:t>in daily use  </a:t>
            </a:r>
            <a:endParaRPr lang="hr-HR" dirty="0" smtClean="0">
              <a:latin typeface="Gill Sans MT" pitchFamily="34" charset="-18"/>
            </a:endParaRPr>
          </a:p>
          <a:p>
            <a:pPr lvl="0">
              <a:buNone/>
            </a:pPr>
            <a:endParaRPr lang="hr-HR" dirty="0" smtClean="0">
              <a:latin typeface="Gill Sans MT" pitchFamily="34" charset="-18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Gill Sans MT" pitchFamily="34" charset="-18"/>
              </a:rPr>
              <a:t>Well developed language abilities allow people to take </a:t>
            </a:r>
            <a:r>
              <a:rPr lang="en-US" b="1" dirty="0" smtClean="0">
                <a:latin typeface="Gill Sans MT" pitchFamily="34" charset="-18"/>
              </a:rPr>
              <a:t>full advantage of the opportunities offered by modern societies</a:t>
            </a:r>
            <a:r>
              <a:rPr lang="en-US" dirty="0" smtClean="0">
                <a:latin typeface="Gill Sans MT" pitchFamily="34" charset="-18"/>
              </a:rPr>
              <a:t> </a:t>
            </a:r>
            <a:endParaRPr lang="hr-HR" dirty="0" smtClean="0">
              <a:latin typeface="Gill Sans MT" pitchFamily="34" charset="-18"/>
            </a:endParaRPr>
          </a:p>
          <a:p>
            <a:endParaRPr lang="en-GB" dirty="0"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1956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229600" cy="5371166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Gill Sans MT" pitchFamily="34" charset="-18"/>
              </a:rPr>
              <a:t>Learning other peoples' languages is another way of </a:t>
            </a:r>
            <a:r>
              <a:rPr lang="en-US" b="1" dirty="0" smtClean="0">
                <a:latin typeface="Gill Sans MT" pitchFamily="34" charset="-18"/>
              </a:rPr>
              <a:t>helping us to understand each other better</a:t>
            </a:r>
            <a:r>
              <a:rPr lang="en-US" dirty="0" smtClean="0">
                <a:latin typeface="Gill Sans MT" pitchFamily="34" charset="-18"/>
              </a:rPr>
              <a:t> and overcome our cultural differences</a:t>
            </a:r>
            <a:endParaRPr lang="hr-HR" dirty="0" smtClean="0">
              <a:latin typeface="Gill Sans MT" pitchFamily="34" charset="-18"/>
            </a:endParaRPr>
          </a:p>
          <a:p>
            <a:pPr lvl="0">
              <a:buNone/>
            </a:pPr>
            <a:endParaRPr lang="hr-HR" dirty="0" smtClean="0">
              <a:latin typeface="Gill Sans MT" pitchFamily="34" charset="-18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Gill Sans MT" pitchFamily="34" charset="-18"/>
              </a:rPr>
              <a:t>All this gives us reason to celebrate the </a:t>
            </a:r>
            <a:r>
              <a:rPr lang="en-US" b="1" dirty="0" smtClean="0">
                <a:latin typeface="Gill Sans MT" pitchFamily="34" charset="-18"/>
              </a:rPr>
              <a:t>richness and value of linguistic diversity </a:t>
            </a:r>
            <a:r>
              <a:rPr lang="en-US" dirty="0" smtClean="0">
                <a:latin typeface="Gill Sans MT" pitchFamily="34" charset="-18"/>
              </a:rPr>
              <a:t>in Europe! </a:t>
            </a:r>
            <a:endParaRPr lang="hr-HR" dirty="0" smtClean="0">
              <a:latin typeface="Gill Sans MT" pitchFamily="34" charset="-18"/>
            </a:endParaRPr>
          </a:p>
          <a:p>
            <a:pPr lvl="0">
              <a:buNone/>
            </a:pPr>
            <a:endParaRPr lang="hr-HR" dirty="0" smtClean="0">
              <a:latin typeface="Gill Sans MT" pitchFamily="34" charset="-18"/>
            </a:endParaRPr>
          </a:p>
          <a:p>
            <a:pPr lvl="0">
              <a:buFont typeface="Wingdings" pitchFamily="2" charset="2"/>
              <a:buChar char="Ø"/>
            </a:pPr>
            <a:r>
              <a:rPr lang="de-DE" dirty="0" smtClean="0">
                <a:latin typeface="Gill Sans MT" pitchFamily="34" charset="-18"/>
              </a:rPr>
              <a:t>Just </a:t>
            </a:r>
            <a:r>
              <a:rPr lang="de-DE" dirty="0" err="1" smtClean="0">
                <a:latin typeface="Gill Sans MT" pitchFamily="34" charset="-18"/>
              </a:rPr>
              <a:t>like</a:t>
            </a:r>
            <a:r>
              <a:rPr lang="de-DE" dirty="0" smtClean="0">
                <a:latin typeface="Gill Sans MT" pitchFamily="34" charset="-18"/>
              </a:rPr>
              <a:t> </a:t>
            </a:r>
            <a:r>
              <a:rPr lang="de-DE" dirty="0" err="1" smtClean="0">
                <a:latin typeface="Gill Sans MT" pitchFamily="34" charset="-18"/>
              </a:rPr>
              <a:t>we</a:t>
            </a:r>
            <a:r>
              <a:rPr lang="de-DE" dirty="0" smtClean="0">
                <a:latin typeface="Gill Sans MT" pitchFamily="34" charset="-18"/>
              </a:rPr>
              <a:t> </a:t>
            </a:r>
            <a:r>
              <a:rPr lang="de-DE" dirty="0" err="1" smtClean="0">
                <a:latin typeface="Gill Sans MT" pitchFamily="34" charset="-18"/>
              </a:rPr>
              <a:t>use</a:t>
            </a:r>
            <a:r>
              <a:rPr lang="de-DE" dirty="0" smtClean="0">
                <a:latin typeface="Gill Sans MT" pitchFamily="34" charset="-18"/>
              </a:rPr>
              <a:t> English </a:t>
            </a:r>
            <a:r>
              <a:rPr lang="de-DE" dirty="0" err="1" smtClean="0">
                <a:latin typeface="Gill Sans MT" pitchFamily="34" charset="-18"/>
              </a:rPr>
              <a:t>now</a:t>
            </a:r>
            <a:r>
              <a:rPr lang="de-DE" dirty="0" smtClean="0">
                <a:latin typeface="Gill Sans MT" pitchFamily="34" charset="-18"/>
              </a:rPr>
              <a:t>, </a:t>
            </a:r>
            <a:r>
              <a:rPr lang="de-DE" dirty="0" err="1" smtClean="0">
                <a:latin typeface="Gill Sans MT" pitchFamily="34" charset="-18"/>
              </a:rPr>
              <a:t>other</a:t>
            </a:r>
            <a:r>
              <a:rPr lang="de-DE" dirty="0" smtClean="0">
                <a:latin typeface="Gill Sans MT" pitchFamily="34" charset="-18"/>
              </a:rPr>
              <a:t> </a:t>
            </a:r>
            <a:r>
              <a:rPr lang="de-DE" dirty="0" err="1" smtClean="0">
                <a:latin typeface="Gill Sans MT" pitchFamily="34" charset="-18"/>
              </a:rPr>
              <a:t>languages</a:t>
            </a:r>
            <a:r>
              <a:rPr lang="de-DE" dirty="0" smtClean="0">
                <a:latin typeface="Gill Sans MT" pitchFamily="34" charset="-18"/>
              </a:rPr>
              <a:t> </a:t>
            </a:r>
            <a:r>
              <a:rPr lang="de-DE" dirty="0" err="1" smtClean="0">
                <a:latin typeface="Gill Sans MT" pitchFamily="34" charset="-18"/>
              </a:rPr>
              <a:t>can</a:t>
            </a:r>
            <a:r>
              <a:rPr lang="de-DE" dirty="0" smtClean="0">
                <a:latin typeface="Gill Sans MT" pitchFamily="34" charset="-18"/>
              </a:rPr>
              <a:t> </a:t>
            </a:r>
            <a:r>
              <a:rPr lang="de-DE" dirty="0" err="1" smtClean="0">
                <a:latin typeface="Gill Sans MT" pitchFamily="34" charset="-18"/>
              </a:rPr>
              <a:t>become</a:t>
            </a:r>
            <a:r>
              <a:rPr lang="de-DE" dirty="0" smtClean="0">
                <a:latin typeface="Gill Sans MT" pitchFamily="34" charset="-18"/>
              </a:rPr>
              <a:t> </a:t>
            </a:r>
            <a:r>
              <a:rPr lang="de-DE" dirty="0" err="1" smtClean="0">
                <a:latin typeface="Gill Sans MT" pitchFamily="34" charset="-18"/>
              </a:rPr>
              <a:t>our</a:t>
            </a:r>
            <a:r>
              <a:rPr lang="de-DE" dirty="0" smtClean="0">
                <a:latin typeface="Gill Sans MT" pitchFamily="34" charset="-18"/>
              </a:rPr>
              <a:t> „</a:t>
            </a:r>
            <a:r>
              <a:rPr lang="de-DE" dirty="0" err="1" smtClean="0">
                <a:latin typeface="Gill Sans MT" pitchFamily="34" charset="-18"/>
              </a:rPr>
              <a:t>lingua</a:t>
            </a:r>
            <a:r>
              <a:rPr lang="de-DE" dirty="0" smtClean="0">
                <a:latin typeface="Gill Sans MT" pitchFamily="34" charset="-18"/>
              </a:rPr>
              <a:t> </a:t>
            </a:r>
            <a:r>
              <a:rPr lang="de-DE" dirty="0" err="1" smtClean="0">
                <a:latin typeface="Gill Sans MT" pitchFamily="34" charset="-18"/>
              </a:rPr>
              <a:t>franca</a:t>
            </a:r>
            <a:r>
              <a:rPr lang="de-DE" dirty="0" smtClean="0">
                <a:latin typeface="Gill Sans MT" pitchFamily="34" charset="-18"/>
              </a:rPr>
              <a:t>“</a:t>
            </a:r>
            <a:endParaRPr lang="hr-HR" dirty="0" smtClean="0">
              <a:latin typeface="Gill Sans MT" pitchFamily="34" charset="-18"/>
            </a:endParaRPr>
          </a:p>
          <a:p>
            <a:pPr lvl="0">
              <a:buNone/>
            </a:pPr>
            <a:r>
              <a:rPr lang="hr-HR" dirty="0" smtClean="0">
                <a:latin typeface="Gill Sans MT" pitchFamily="34" charset="-18"/>
              </a:rPr>
              <a:t>   </a:t>
            </a:r>
            <a:r>
              <a:rPr lang="de-DE" dirty="0" smtClean="0">
                <a:latin typeface="Gill Sans MT" pitchFamily="34" charset="-18"/>
              </a:rPr>
              <a:t>(*a </a:t>
            </a:r>
            <a:r>
              <a:rPr lang="de-DE" dirty="0" err="1" smtClean="0">
                <a:latin typeface="Gill Sans MT" pitchFamily="34" charset="-18"/>
              </a:rPr>
              <a:t>language</a:t>
            </a:r>
            <a:r>
              <a:rPr lang="de-DE" dirty="0" smtClean="0">
                <a:latin typeface="Gill Sans MT" pitchFamily="34" charset="-18"/>
              </a:rPr>
              <a:t> </a:t>
            </a:r>
            <a:r>
              <a:rPr lang="de-DE" dirty="0" err="1" smtClean="0">
                <a:latin typeface="Gill Sans MT" pitchFamily="34" charset="-18"/>
              </a:rPr>
              <a:t>systematically</a:t>
            </a:r>
            <a:r>
              <a:rPr lang="de-DE" dirty="0" smtClean="0">
                <a:latin typeface="Gill Sans MT" pitchFamily="34" charset="-18"/>
              </a:rPr>
              <a:t> </a:t>
            </a:r>
            <a:r>
              <a:rPr lang="de-DE" dirty="0" err="1" smtClean="0">
                <a:latin typeface="Gill Sans MT" pitchFamily="34" charset="-18"/>
              </a:rPr>
              <a:t>used</a:t>
            </a:r>
            <a:r>
              <a:rPr lang="de-DE" dirty="0" smtClean="0">
                <a:latin typeface="Gill Sans MT" pitchFamily="34" charset="-18"/>
              </a:rPr>
              <a:t> </a:t>
            </a:r>
            <a:r>
              <a:rPr lang="de-DE" dirty="0" err="1" smtClean="0">
                <a:latin typeface="Gill Sans MT" pitchFamily="34" charset="-18"/>
              </a:rPr>
              <a:t>to</a:t>
            </a:r>
            <a:r>
              <a:rPr lang="de-DE" dirty="0" smtClean="0">
                <a:latin typeface="Gill Sans MT" pitchFamily="34" charset="-18"/>
              </a:rPr>
              <a:t> </a:t>
            </a:r>
            <a:r>
              <a:rPr lang="de-DE" dirty="0" err="1" smtClean="0">
                <a:latin typeface="Gill Sans MT" pitchFamily="34" charset="-18"/>
              </a:rPr>
              <a:t>make</a:t>
            </a:r>
            <a:r>
              <a:rPr lang="de-DE" dirty="0" smtClean="0">
                <a:latin typeface="Gill Sans MT" pitchFamily="34" charset="-18"/>
              </a:rPr>
              <a:t> </a:t>
            </a:r>
            <a:r>
              <a:rPr lang="de-DE" dirty="0" err="1" smtClean="0">
                <a:latin typeface="Gill Sans MT" pitchFamily="34" charset="-18"/>
              </a:rPr>
              <a:t>communication</a:t>
            </a:r>
            <a:r>
              <a:rPr lang="de-DE" dirty="0" smtClean="0">
                <a:latin typeface="Gill Sans MT" pitchFamily="34" charset="-18"/>
              </a:rPr>
              <a:t> </a:t>
            </a:r>
            <a:r>
              <a:rPr lang="de-DE" dirty="0" err="1" smtClean="0">
                <a:latin typeface="Gill Sans MT" pitchFamily="34" charset="-18"/>
              </a:rPr>
              <a:t>possible</a:t>
            </a:r>
            <a:r>
              <a:rPr lang="de-DE" dirty="0" smtClean="0">
                <a:latin typeface="Gill Sans MT" pitchFamily="34" charset="-18"/>
              </a:rPr>
              <a:t> </a:t>
            </a:r>
            <a:r>
              <a:rPr lang="de-DE" dirty="0" err="1" smtClean="0">
                <a:latin typeface="Gill Sans MT" pitchFamily="34" charset="-18"/>
              </a:rPr>
              <a:t>between</a:t>
            </a:r>
            <a:r>
              <a:rPr lang="de-DE" dirty="0" smtClean="0">
                <a:latin typeface="Gill Sans MT" pitchFamily="34" charset="-18"/>
              </a:rPr>
              <a:t> </a:t>
            </a:r>
            <a:r>
              <a:rPr lang="de-DE" dirty="0" err="1" smtClean="0">
                <a:latin typeface="Gill Sans MT" pitchFamily="34" charset="-18"/>
              </a:rPr>
              <a:t>people</a:t>
            </a:r>
            <a:r>
              <a:rPr lang="de-DE" dirty="0" smtClean="0">
                <a:latin typeface="Gill Sans MT" pitchFamily="34" charset="-18"/>
              </a:rPr>
              <a:t> not </a:t>
            </a:r>
            <a:r>
              <a:rPr lang="de-DE" dirty="0" err="1" smtClean="0">
                <a:latin typeface="Gill Sans MT" pitchFamily="34" charset="-18"/>
              </a:rPr>
              <a:t>sharing</a:t>
            </a:r>
            <a:r>
              <a:rPr lang="de-DE" dirty="0" smtClean="0">
                <a:latin typeface="Gill Sans MT" pitchFamily="34" charset="-18"/>
              </a:rPr>
              <a:t> a </a:t>
            </a:r>
            <a:r>
              <a:rPr lang="de-DE" dirty="0" err="1" smtClean="0">
                <a:latin typeface="Gill Sans MT" pitchFamily="34" charset="-18"/>
              </a:rPr>
              <a:t>first</a:t>
            </a:r>
            <a:r>
              <a:rPr lang="de-DE" dirty="0" smtClean="0">
                <a:latin typeface="Gill Sans MT" pitchFamily="34" charset="-18"/>
              </a:rPr>
              <a:t> </a:t>
            </a:r>
            <a:r>
              <a:rPr lang="de-DE" dirty="0" err="1" smtClean="0">
                <a:latin typeface="Gill Sans MT" pitchFamily="34" charset="-18"/>
              </a:rPr>
              <a:t>language</a:t>
            </a:r>
            <a:r>
              <a:rPr lang="de-DE" dirty="0" smtClean="0">
                <a:latin typeface="Gill Sans MT" pitchFamily="34" charset="-18"/>
              </a:rPr>
              <a:t>)</a:t>
            </a:r>
            <a:endParaRPr lang="hr-HR" dirty="0" smtClean="0">
              <a:latin typeface="Gill Sans MT" pitchFamily="34" charset="-18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Rezervirano mjesto sadržaja 5" descr="hand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090201" y="1219200"/>
            <a:ext cx="4963598" cy="4937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orni">
  <a:themeElements>
    <a:clrScheme name="Izvorni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Izvorni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zvorni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26</TotalTime>
  <Words>227</Words>
  <PresentationFormat>Prikaz na zaslonu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Izvorni</vt:lpstr>
      <vt:lpstr>European Day of Languages</vt:lpstr>
      <vt:lpstr>Slajd 2</vt:lpstr>
      <vt:lpstr>Slajd 3</vt:lpstr>
      <vt:lpstr>Why do we celebrate  THE EUROPEAN DAY OF LANGUAGES ? </vt:lpstr>
      <vt:lpstr>Slajd 5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Day of Languages</dc:title>
  <cp:lastModifiedBy>TT</cp:lastModifiedBy>
  <cp:revision>9</cp:revision>
  <dcterms:modified xsi:type="dcterms:W3CDTF">2014-10-02T05:33:00Z</dcterms:modified>
</cp:coreProperties>
</file>