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5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B9FDC8-EC89-489E-9A00-9269EEFB6253}" type="datetimeFigureOut">
              <a:rPr lang="hr-HR" smtClean="0"/>
              <a:t>25.5.2017.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94DB8E-4D83-4646-A95E-85AAFA22F21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361273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B8A6B-5DEF-4E17-9985-7A3A83533521}" type="datetimeFigureOut">
              <a:rPr lang="hr-HR" smtClean="0"/>
              <a:t>25.5.2017.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D8284-16B6-4835-9058-2C56D746479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30974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D8284-16B6-4835-9058-2C56D7464797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23511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slov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2" name="Podnaslov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25.5.2017.</a:t>
            </a:fld>
            <a:endParaRPr lang="hr-HR"/>
          </a:p>
        </p:txBody>
      </p:sp>
      <p:sp>
        <p:nvSpPr>
          <p:cNvPr id="20" name="Rezervirano mjesto podnožj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Rezervirano mjesto broja slajd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25.5.2017.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25.5.2017.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25.5.2017.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25.5.2017.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Pravokutni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25.5.2017.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25.5.2017.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25.5.2017.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25.5.2017.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Pravokutni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25.5.2017.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25.5.2017.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Pravokutni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9" name="Dijagram toka: Postupak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jagram toka: Postupak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sten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Rezervirano mjesto naslova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Rezervirano mjesto teksta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4" name="Rezervirano mjesto datum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DC1A071-2A74-455A-A49A-8BB21E4AC2F6}" type="datetimeFigureOut">
              <a:rPr lang="sr-Latn-CS" smtClean="0"/>
              <a:pPr/>
              <a:t>25.5.2017.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hr-HR"/>
          </a:p>
        </p:txBody>
      </p:sp>
      <p:sp>
        <p:nvSpPr>
          <p:cNvPr id="22" name="Rezervirano mjesto broja slajd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5" name="Pravokutni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100" b="1" dirty="0" smtClean="0"/>
              <a:t/>
            </a:r>
            <a:br>
              <a:rPr lang="hr-HR" sz="3100" b="1" dirty="0" smtClean="0"/>
            </a:br>
            <a:r>
              <a:rPr lang="hr-HR" sz="3100" b="1" dirty="0" smtClean="0"/>
              <a:t>1) </a:t>
            </a:r>
            <a:r>
              <a:rPr lang="en-GB" sz="3100" dirty="0" smtClean="0"/>
              <a:t>Fill in the blanks with the correct tense of the verb</a:t>
            </a:r>
            <a:r>
              <a:rPr lang="hr-HR" sz="3100" dirty="0" smtClean="0"/>
              <a:t>:</a:t>
            </a:r>
            <a:r>
              <a:rPr lang="hr-HR" dirty="0" smtClean="0"/>
              <a:t/>
            </a:r>
            <a:br>
              <a:rPr lang="hr-HR" dirty="0" smtClean="0"/>
            </a:br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GB" dirty="0" smtClean="0"/>
              <a:t>Paul ______________ (go) to school every day at 9:00.</a:t>
            </a:r>
            <a:endParaRPr lang="hr-HR" dirty="0" smtClean="0"/>
          </a:p>
          <a:p>
            <a:pPr lvl="0"/>
            <a:r>
              <a:rPr lang="en-GB" dirty="0" smtClean="0"/>
              <a:t>Last year there ______________ (not/be) any good films.</a:t>
            </a:r>
            <a:endParaRPr lang="hr-HR" dirty="0" smtClean="0"/>
          </a:p>
          <a:p>
            <a:pPr lvl="0"/>
            <a:r>
              <a:rPr lang="en-GB" dirty="0" smtClean="0"/>
              <a:t>What did you say? I ______________ (not / understand) </a:t>
            </a:r>
            <a:endParaRPr lang="hr-HR" dirty="0" smtClean="0"/>
          </a:p>
          <a:p>
            <a:pPr lvl="0"/>
            <a:r>
              <a:rPr lang="en-GB" dirty="0" smtClean="0"/>
              <a:t>He ______________ (read) four books so far this year.</a:t>
            </a:r>
            <a:endParaRPr lang="hr-HR" dirty="0" smtClean="0"/>
          </a:p>
          <a:p>
            <a:pPr lvl="0"/>
            <a:r>
              <a:rPr lang="en-GB" dirty="0" smtClean="0"/>
              <a:t>Look at those black clouds. It ______________ rain. </a:t>
            </a:r>
            <a:endParaRPr lang="hr-HR" dirty="0" smtClean="0"/>
          </a:p>
          <a:p>
            <a:pPr lvl="0"/>
            <a:r>
              <a:rPr lang="en-GB" dirty="0" smtClean="0"/>
              <a:t>I predict that this film ______________ (win) an award. </a:t>
            </a:r>
            <a:endParaRPr lang="hr-HR" dirty="0" smtClean="0"/>
          </a:p>
          <a:p>
            <a:pPr lvl="0"/>
            <a:r>
              <a:rPr lang="en-GB" dirty="0" smtClean="0"/>
              <a:t>The grandmother ______________ (tell) the little girl a story and </a:t>
            </a:r>
            <a:r>
              <a:rPr lang="en-GB" dirty="0" smtClean="0"/>
              <a:t>she</a:t>
            </a:r>
            <a:r>
              <a:rPr lang="hr-HR" dirty="0" smtClean="0"/>
              <a:t>_________</a:t>
            </a:r>
            <a:r>
              <a:rPr lang="en-GB" dirty="0" smtClean="0"/>
              <a:t> </a:t>
            </a:r>
            <a:r>
              <a:rPr lang="en-GB" dirty="0" smtClean="0"/>
              <a:t>(fall) asleep.</a:t>
            </a:r>
            <a:endParaRPr lang="hr-HR" dirty="0" smtClean="0"/>
          </a:p>
          <a:p>
            <a:pPr lvl="0"/>
            <a:r>
              <a:rPr lang="en-GB" dirty="0" smtClean="0"/>
              <a:t>The family ______________ (watch) TV when the phone ______________ (ring).</a:t>
            </a:r>
            <a:endParaRPr lang="hr-HR" dirty="0" smtClean="0"/>
          </a:p>
          <a:p>
            <a:pPr lvl="0"/>
            <a:r>
              <a:rPr lang="en-GB" dirty="0" smtClean="0"/>
              <a:t>Alan ______________ (eat) while I ______________ (do) my homework. </a:t>
            </a:r>
            <a:endParaRPr lang="hr-HR" dirty="0" smtClean="0"/>
          </a:p>
          <a:p>
            <a:pPr lvl="0"/>
            <a:r>
              <a:rPr lang="en-GB" dirty="0" smtClean="0"/>
              <a:t> I ______________ (go) to San Francisco tomorrow.</a:t>
            </a: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600" dirty="0" smtClean="0"/>
              <a:t>4. </a:t>
            </a:r>
            <a:r>
              <a:rPr lang="hr-HR" sz="3600" dirty="0" err="1" smtClean="0"/>
              <a:t>Choose</a:t>
            </a:r>
            <a:r>
              <a:rPr lang="hr-HR" sz="3600" dirty="0" smtClean="0"/>
              <a:t> </a:t>
            </a:r>
            <a:r>
              <a:rPr lang="hr-HR" sz="3600" dirty="0" err="1" smtClean="0"/>
              <a:t>the</a:t>
            </a:r>
            <a:r>
              <a:rPr lang="hr-HR" sz="3600" dirty="0" smtClean="0"/>
              <a:t> most </a:t>
            </a:r>
            <a:r>
              <a:rPr lang="hr-HR" sz="3600" dirty="0" err="1" smtClean="0"/>
              <a:t>suitable</a:t>
            </a:r>
            <a:r>
              <a:rPr lang="hr-HR" sz="3600" dirty="0" smtClean="0"/>
              <a:t>  </a:t>
            </a:r>
            <a:r>
              <a:rPr lang="hr-HR" sz="3600" dirty="0" err="1" smtClean="0"/>
              <a:t>prepositions</a:t>
            </a:r>
            <a:r>
              <a:rPr lang="hr-HR" sz="3600" dirty="0" smtClean="0"/>
              <a:t>:</a:t>
            </a:r>
            <a:endParaRPr lang="en-GB" sz="3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1" dirty="0" smtClean="0"/>
              <a:t> </a:t>
            </a:r>
            <a:r>
              <a:rPr lang="en-GB" sz="2800" b="1" dirty="0" smtClean="0"/>
              <a:t>That`s typical of Tina. It`s just  ______her to complain.</a:t>
            </a:r>
          </a:p>
          <a:p>
            <a:pPr>
              <a:buNone/>
            </a:pPr>
            <a:r>
              <a:rPr lang="en-GB" sz="2800" dirty="0" smtClean="0"/>
              <a:t>a) like           b) until            c) concerning</a:t>
            </a:r>
          </a:p>
          <a:p>
            <a:r>
              <a:rPr lang="en-GB" sz="2800" b="1" dirty="0" smtClean="0"/>
              <a:t>I can`t talk now.  But we can talk about it ______ dinner tonight.</a:t>
            </a:r>
          </a:p>
          <a:p>
            <a:pPr>
              <a:buNone/>
            </a:pPr>
            <a:r>
              <a:rPr lang="en-GB" sz="2800" dirty="0" smtClean="0"/>
              <a:t>a) over          b) on to          c)  within</a:t>
            </a:r>
          </a:p>
          <a:p>
            <a:r>
              <a:rPr lang="en-GB" sz="2800" b="1" dirty="0" smtClean="0"/>
              <a:t>Come ______ 9 o`clock. Any time from 8:30 to 9:30 is OK. </a:t>
            </a:r>
          </a:p>
          <a:p>
            <a:pPr>
              <a:buNone/>
            </a:pPr>
            <a:r>
              <a:rPr lang="en-GB" sz="2800" dirty="0" smtClean="0"/>
              <a:t>a) around      b) throughout  c) up to </a:t>
            </a:r>
          </a:p>
          <a:p>
            <a:r>
              <a:rPr lang="en-GB" sz="3000" b="1" dirty="0" smtClean="0"/>
              <a:t>If the sea rises, some countries will be ______ sea-level.</a:t>
            </a:r>
          </a:p>
          <a:p>
            <a:pPr>
              <a:buNone/>
            </a:pPr>
            <a:r>
              <a:rPr lang="en-GB" sz="2800" dirty="0" smtClean="0"/>
              <a:t>a)  </a:t>
            </a:r>
            <a:r>
              <a:rPr lang="en-GB" sz="3000" dirty="0" smtClean="0"/>
              <a:t>pending    b) outside of   c)  below</a:t>
            </a:r>
            <a:endParaRPr lang="en-GB" sz="3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54032"/>
          </a:xfrm>
        </p:spPr>
        <p:txBody>
          <a:bodyPr>
            <a:normAutofit/>
          </a:bodyPr>
          <a:lstStyle/>
          <a:p>
            <a:r>
              <a:rPr lang="hr-HR" sz="2800" dirty="0" err="1" smtClean="0"/>
              <a:t>Answers</a:t>
            </a:r>
            <a:r>
              <a:rPr lang="hr-HR" sz="2800" dirty="0" smtClean="0"/>
              <a:t>:</a:t>
            </a:r>
            <a:endParaRPr lang="en-GB" sz="2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35608" y="928670"/>
            <a:ext cx="7498080" cy="5319730"/>
          </a:xfrm>
        </p:spPr>
        <p:txBody>
          <a:bodyPr>
            <a:normAutofit fontScale="92500" lnSpcReduction="20000"/>
          </a:bodyPr>
          <a:lstStyle/>
          <a:p>
            <a:r>
              <a:rPr lang="en-GB" b="1" dirty="0" smtClean="0"/>
              <a:t>That`s typical of Tina. It`s just  ______her to complain.</a:t>
            </a:r>
          </a:p>
          <a:p>
            <a:pPr>
              <a:buNone/>
            </a:pPr>
            <a:r>
              <a:rPr lang="en-GB" dirty="0" smtClean="0"/>
              <a:t>a) like          </a:t>
            </a:r>
          </a:p>
          <a:p>
            <a:r>
              <a:rPr lang="en-GB" b="1" dirty="0" smtClean="0"/>
              <a:t>I can`t talk now.  But </a:t>
            </a:r>
            <a:r>
              <a:rPr lang="en-GB" b="1" dirty="0" err="1" smtClean="0"/>
              <a:t>ew</a:t>
            </a:r>
            <a:r>
              <a:rPr lang="en-GB" b="1" dirty="0" smtClean="0"/>
              <a:t> can talk about it ______ dinner tonight.</a:t>
            </a:r>
          </a:p>
          <a:p>
            <a:pPr>
              <a:buNone/>
            </a:pPr>
            <a:r>
              <a:rPr lang="en-GB" dirty="0" smtClean="0"/>
              <a:t>a) over          </a:t>
            </a:r>
          </a:p>
          <a:p>
            <a:r>
              <a:rPr lang="en-GB" b="1" dirty="0" smtClean="0"/>
              <a:t>Come ______ 9 o`clock. Any time from 8:30 to 9:30 is OK. </a:t>
            </a:r>
          </a:p>
          <a:p>
            <a:pPr>
              <a:buNone/>
            </a:pPr>
            <a:r>
              <a:rPr lang="en-GB" dirty="0" smtClean="0"/>
              <a:t>a) around       </a:t>
            </a:r>
          </a:p>
          <a:p>
            <a:r>
              <a:rPr lang="en-GB" sz="3600" b="1" dirty="0" smtClean="0"/>
              <a:t>If the sea rises, some countries will be ______ sea-level</a:t>
            </a:r>
            <a:r>
              <a:rPr lang="hr-HR" sz="3600" b="1" dirty="0" smtClean="0"/>
              <a:t>.</a:t>
            </a:r>
          </a:p>
          <a:p>
            <a:pPr>
              <a:buNone/>
            </a:pPr>
            <a:r>
              <a:rPr lang="hr-HR" sz="3600" dirty="0" smtClean="0"/>
              <a:t>  c)  </a:t>
            </a:r>
            <a:r>
              <a:rPr lang="hr-HR" sz="3600" dirty="0" err="1" smtClean="0"/>
              <a:t>below</a:t>
            </a:r>
            <a:endParaRPr lang="en-GB" sz="3600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6908"/>
          </a:xfrm>
        </p:spPr>
        <p:txBody>
          <a:bodyPr>
            <a:normAutofit/>
          </a:bodyPr>
          <a:lstStyle/>
          <a:p>
            <a:r>
              <a:rPr lang="hr-HR" sz="2800" dirty="0" err="1" smtClean="0"/>
              <a:t>Choose</a:t>
            </a:r>
            <a:r>
              <a:rPr lang="hr-HR" sz="2800" dirty="0" smtClean="0"/>
              <a:t> </a:t>
            </a:r>
            <a:r>
              <a:rPr lang="hr-HR" sz="2800" dirty="0" err="1" smtClean="0"/>
              <a:t>the</a:t>
            </a:r>
            <a:r>
              <a:rPr lang="hr-HR" sz="2800" dirty="0" smtClean="0"/>
              <a:t> most </a:t>
            </a:r>
            <a:r>
              <a:rPr lang="hr-HR" sz="2800" dirty="0" err="1" smtClean="0"/>
              <a:t>suitable</a:t>
            </a:r>
            <a:r>
              <a:rPr lang="hr-HR" sz="2800" dirty="0" smtClean="0"/>
              <a:t>  </a:t>
            </a:r>
            <a:r>
              <a:rPr lang="hr-HR" sz="2800" dirty="0" err="1" smtClean="0"/>
              <a:t>prepositions</a:t>
            </a:r>
            <a:r>
              <a:rPr lang="hr-HR" sz="2800" dirty="0" smtClean="0"/>
              <a:t>:</a:t>
            </a:r>
            <a:endParaRPr lang="en-GB" sz="2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35608" y="1000108"/>
            <a:ext cx="7498080" cy="5248292"/>
          </a:xfrm>
        </p:spPr>
        <p:txBody>
          <a:bodyPr>
            <a:normAutofit fontScale="92500" lnSpcReduction="20000"/>
          </a:bodyPr>
          <a:lstStyle/>
          <a:p>
            <a:r>
              <a:rPr lang="en-GB" b="1" dirty="0" smtClean="0"/>
              <a:t>Everybody came at 9 </a:t>
            </a:r>
            <a:r>
              <a:rPr lang="en-GB" b="1" dirty="0" err="1" smtClean="0"/>
              <a:t>o`lock</a:t>
            </a:r>
            <a:r>
              <a:rPr lang="en-GB" b="1" dirty="0" smtClean="0"/>
              <a:t>. _____Neil who came at 10.</a:t>
            </a:r>
          </a:p>
          <a:p>
            <a:pPr>
              <a:buNone/>
            </a:pPr>
            <a:r>
              <a:rPr lang="en-GB" dirty="0" smtClean="0"/>
              <a:t>a) apart from     b) underneath  c) up against</a:t>
            </a:r>
          </a:p>
          <a:p>
            <a:r>
              <a:rPr lang="en-GB" b="1" dirty="0" smtClean="0"/>
              <a:t>There is a good view from my hotel because it ________ a hill.</a:t>
            </a:r>
          </a:p>
          <a:p>
            <a:pPr>
              <a:buNone/>
            </a:pPr>
            <a:r>
              <a:rPr lang="en-GB" dirty="0" smtClean="0"/>
              <a:t>a) in                  b) except         c)  on top of</a:t>
            </a:r>
          </a:p>
          <a:p>
            <a:r>
              <a:rPr lang="en-GB" b="1" dirty="0" smtClean="0"/>
              <a:t>She started to walk______ the man, but he followed her. </a:t>
            </a:r>
          </a:p>
          <a:p>
            <a:pPr>
              <a:buNone/>
            </a:pPr>
            <a:r>
              <a:rPr lang="en-GB" dirty="0" smtClean="0"/>
              <a:t>a) down            b) away from     c) out of </a:t>
            </a:r>
          </a:p>
          <a:p>
            <a:r>
              <a:rPr lang="en-GB" sz="3600" b="1" dirty="0" smtClean="0"/>
              <a:t>There are 31 days ____December.</a:t>
            </a:r>
          </a:p>
          <a:p>
            <a:pPr>
              <a:buNone/>
            </a:pPr>
            <a:r>
              <a:rPr lang="en-GB" dirty="0" smtClean="0"/>
              <a:t>a)  </a:t>
            </a:r>
            <a:r>
              <a:rPr lang="en-GB" sz="3600" dirty="0" smtClean="0"/>
              <a:t>in               b) on              </a:t>
            </a:r>
            <a:r>
              <a:rPr lang="hr-HR" sz="3600" dirty="0" smtClean="0"/>
              <a:t>c)  </a:t>
            </a:r>
            <a:r>
              <a:rPr lang="hr-HR" sz="3600" dirty="0" err="1" smtClean="0"/>
              <a:t>into</a:t>
            </a:r>
            <a:endParaRPr lang="en-GB" sz="3600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82594"/>
          </a:xfrm>
        </p:spPr>
        <p:txBody>
          <a:bodyPr>
            <a:normAutofit/>
          </a:bodyPr>
          <a:lstStyle/>
          <a:p>
            <a:r>
              <a:rPr lang="hr-HR" sz="2800" dirty="0" err="1" smtClean="0"/>
              <a:t>Answers</a:t>
            </a:r>
            <a:r>
              <a:rPr lang="hr-HR" sz="2800" dirty="0" smtClean="0"/>
              <a:t>:</a:t>
            </a:r>
            <a:endParaRPr lang="en-GB" sz="2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35608" y="1000108"/>
            <a:ext cx="7498080" cy="5248292"/>
          </a:xfrm>
        </p:spPr>
        <p:txBody>
          <a:bodyPr>
            <a:normAutofit fontScale="92500" lnSpcReduction="10000"/>
          </a:bodyPr>
          <a:lstStyle/>
          <a:p>
            <a:r>
              <a:rPr lang="en-GB" b="1" dirty="0" smtClean="0"/>
              <a:t>Everybody came at 9 </a:t>
            </a:r>
            <a:r>
              <a:rPr lang="en-GB" b="1" dirty="0" err="1" smtClean="0"/>
              <a:t>o`lock</a:t>
            </a:r>
            <a:r>
              <a:rPr lang="en-GB" b="1" dirty="0" smtClean="0"/>
              <a:t>. _____Neil who came at 10.</a:t>
            </a:r>
          </a:p>
          <a:p>
            <a:pPr>
              <a:buNone/>
            </a:pPr>
            <a:r>
              <a:rPr lang="en-GB" dirty="0" smtClean="0"/>
              <a:t>a) apart from    </a:t>
            </a:r>
          </a:p>
          <a:p>
            <a:r>
              <a:rPr lang="en-GB" b="1" dirty="0" smtClean="0"/>
              <a:t>There is a good view from my hotel because it ________ a hill.</a:t>
            </a:r>
          </a:p>
          <a:p>
            <a:pPr>
              <a:buNone/>
            </a:pPr>
            <a:r>
              <a:rPr lang="en-GB" dirty="0" smtClean="0"/>
              <a:t>   c)  on top of</a:t>
            </a:r>
          </a:p>
          <a:p>
            <a:r>
              <a:rPr lang="en-GB" b="1" dirty="0" smtClean="0"/>
              <a:t>She started to walk______ the man, but he followed her. </a:t>
            </a:r>
          </a:p>
          <a:p>
            <a:pPr>
              <a:buNone/>
            </a:pPr>
            <a:r>
              <a:rPr lang="en-GB" dirty="0" smtClean="0"/>
              <a:t>  b) away from     </a:t>
            </a:r>
          </a:p>
          <a:p>
            <a:r>
              <a:rPr lang="en-GB" sz="3600" b="1" dirty="0" smtClean="0"/>
              <a:t>There are 31</a:t>
            </a:r>
            <a:r>
              <a:rPr lang="hr-HR" sz="3600" b="1" dirty="0" smtClean="0"/>
              <a:t> </a:t>
            </a:r>
            <a:r>
              <a:rPr lang="hr-HR" sz="3600" b="1" dirty="0" err="1" smtClean="0"/>
              <a:t>days</a:t>
            </a:r>
            <a:r>
              <a:rPr lang="hr-HR" sz="3600" b="1" dirty="0" smtClean="0"/>
              <a:t> ____</a:t>
            </a:r>
            <a:r>
              <a:rPr lang="hr-HR" sz="3600" b="1" dirty="0" err="1" smtClean="0"/>
              <a:t>December</a:t>
            </a:r>
            <a:r>
              <a:rPr lang="hr-HR" sz="3600" b="1" dirty="0" smtClean="0"/>
              <a:t>.</a:t>
            </a:r>
          </a:p>
          <a:p>
            <a:pPr>
              <a:buNone/>
            </a:pPr>
            <a:r>
              <a:rPr lang="hr-HR" dirty="0" smtClean="0"/>
              <a:t>a)  </a:t>
            </a:r>
            <a:r>
              <a:rPr lang="hr-HR" sz="3600" dirty="0" err="1" smtClean="0"/>
              <a:t>in</a:t>
            </a:r>
            <a:r>
              <a:rPr lang="hr-HR" sz="3600" dirty="0" smtClean="0"/>
              <a:t>         </a:t>
            </a:r>
            <a:endParaRPr lang="en-GB" sz="3600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6257616"/>
            <a:ext cx="8229600" cy="45719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45719"/>
          </a:xfrm>
        </p:spPr>
        <p:txBody>
          <a:bodyPr>
            <a:normAutofit fontScale="25000" lnSpcReduction="20000"/>
          </a:bodyPr>
          <a:lstStyle/>
          <a:p>
            <a:endParaRPr lang="en-GB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100326"/>
          </a:xfrm>
        </p:spPr>
        <p:txBody>
          <a:bodyPr>
            <a:normAutofit fontScale="25000" lnSpcReduction="20000"/>
          </a:bodyPr>
          <a:lstStyle/>
          <a:p>
            <a:endParaRPr lang="en-GB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357166"/>
            <a:ext cx="4023360" cy="5643602"/>
          </a:xfrm>
        </p:spPr>
        <p:txBody>
          <a:bodyPr>
            <a:normAutofit fontScale="70000" lnSpcReduction="20000"/>
          </a:bodyPr>
          <a:lstStyle/>
          <a:p>
            <a:r>
              <a:rPr lang="hr-HR" dirty="0" smtClean="0"/>
              <a:t>   </a:t>
            </a:r>
            <a:r>
              <a:rPr lang="en-US" dirty="0" smtClean="0"/>
              <a:t>After Greg dropped it, something went ______ with it and now it doesn’t work. </a:t>
            </a:r>
          </a:p>
          <a:p>
            <a:pPr>
              <a:buNone/>
            </a:pPr>
            <a:r>
              <a:rPr lang="en-GB" b="1" dirty="0" smtClean="0"/>
              <a:t>a</a:t>
            </a:r>
            <a:r>
              <a:rPr lang="hr-HR" b="1" dirty="0" smtClean="0"/>
              <a:t>) </a:t>
            </a:r>
            <a:r>
              <a:rPr lang="en-GB" b="1" dirty="0" smtClean="0"/>
              <a:t> broken </a:t>
            </a:r>
          </a:p>
          <a:p>
            <a:pPr>
              <a:buNone/>
            </a:pPr>
            <a:r>
              <a:rPr lang="en-GB" b="1" dirty="0" smtClean="0"/>
              <a:t>b</a:t>
            </a:r>
            <a:r>
              <a:rPr lang="hr-HR" b="1" dirty="0" smtClean="0"/>
              <a:t>) </a:t>
            </a:r>
            <a:r>
              <a:rPr lang="en-GB" b="1" dirty="0" smtClean="0"/>
              <a:t> fit </a:t>
            </a:r>
          </a:p>
          <a:p>
            <a:pPr>
              <a:buNone/>
            </a:pPr>
            <a:r>
              <a:rPr lang="en-GB" b="1" dirty="0" smtClean="0"/>
              <a:t>c</a:t>
            </a:r>
            <a:r>
              <a:rPr lang="hr-HR" b="1" dirty="0" smtClean="0"/>
              <a:t>) </a:t>
            </a:r>
            <a:r>
              <a:rPr lang="en-GB" b="1" dirty="0" smtClean="0"/>
              <a:t> missing </a:t>
            </a:r>
          </a:p>
          <a:p>
            <a:pPr>
              <a:buNone/>
            </a:pPr>
            <a:r>
              <a:rPr lang="en-GB" b="1" dirty="0" smtClean="0"/>
              <a:t>d</a:t>
            </a:r>
            <a:r>
              <a:rPr lang="hr-HR" b="1" dirty="0" smtClean="0"/>
              <a:t>)</a:t>
            </a:r>
            <a:r>
              <a:rPr lang="en-GB" b="1" dirty="0" smtClean="0"/>
              <a:t> wrong </a:t>
            </a:r>
          </a:p>
          <a:p>
            <a:r>
              <a:rPr lang="en-US" dirty="0" smtClean="0"/>
              <a:t>I suffer from hay ______, and in the summer I can’t stop sneezing. </a:t>
            </a:r>
          </a:p>
          <a:p>
            <a:pPr>
              <a:buNone/>
            </a:pPr>
            <a:r>
              <a:rPr lang="en-GB" b="1" dirty="0" smtClean="0"/>
              <a:t>a</a:t>
            </a:r>
            <a:r>
              <a:rPr lang="hr-HR" b="1" dirty="0" smtClean="0"/>
              <a:t>) </a:t>
            </a:r>
            <a:r>
              <a:rPr lang="en-GB" b="1" dirty="0" smtClean="0"/>
              <a:t> disease </a:t>
            </a:r>
          </a:p>
          <a:p>
            <a:pPr>
              <a:buNone/>
            </a:pPr>
            <a:r>
              <a:rPr lang="en-GB" b="1" dirty="0" smtClean="0"/>
              <a:t>b</a:t>
            </a:r>
            <a:r>
              <a:rPr lang="hr-HR" b="1" dirty="0" smtClean="0"/>
              <a:t>) </a:t>
            </a:r>
            <a:r>
              <a:rPr lang="en-GB" b="1" dirty="0" smtClean="0"/>
              <a:t> fever </a:t>
            </a:r>
          </a:p>
          <a:p>
            <a:pPr>
              <a:buNone/>
            </a:pPr>
            <a:r>
              <a:rPr lang="en-GB" b="1" dirty="0" smtClean="0"/>
              <a:t>c</a:t>
            </a:r>
            <a:r>
              <a:rPr lang="hr-HR" b="1" dirty="0" smtClean="0"/>
              <a:t>) </a:t>
            </a:r>
            <a:r>
              <a:rPr lang="en-GB" b="1" dirty="0" smtClean="0"/>
              <a:t> illness </a:t>
            </a:r>
          </a:p>
          <a:p>
            <a:pPr>
              <a:buNone/>
            </a:pPr>
            <a:r>
              <a:rPr lang="en-GB" b="1" dirty="0" smtClean="0"/>
              <a:t>d</a:t>
            </a:r>
            <a:r>
              <a:rPr lang="hr-HR" b="1" dirty="0" smtClean="0"/>
              <a:t>) </a:t>
            </a:r>
            <a:r>
              <a:rPr lang="en-GB" b="1" dirty="0" smtClean="0"/>
              <a:t> temper</a:t>
            </a:r>
            <a:r>
              <a:rPr lang="hr-HR" b="1" dirty="0" smtClean="0"/>
              <a:t>aure</a:t>
            </a:r>
            <a:r>
              <a:rPr lang="en-GB" b="1" dirty="0" smtClean="0"/>
              <a:t> </a:t>
            </a:r>
          </a:p>
          <a:p>
            <a:r>
              <a:rPr lang="en-US" b="1" dirty="0" smtClean="0"/>
              <a:t> </a:t>
            </a:r>
            <a:r>
              <a:rPr lang="en-US" dirty="0" smtClean="0"/>
              <a:t>We’ve decided to set ______ a new business and we want your help. </a:t>
            </a:r>
          </a:p>
          <a:p>
            <a:pPr>
              <a:buNone/>
            </a:pPr>
            <a:r>
              <a:rPr lang="en-GB" b="1" dirty="0" smtClean="0"/>
              <a:t>a</a:t>
            </a:r>
            <a:r>
              <a:rPr lang="hr-HR" b="1" dirty="0" smtClean="0"/>
              <a:t>) </a:t>
            </a:r>
            <a:r>
              <a:rPr lang="en-GB" b="1" dirty="0" smtClean="0"/>
              <a:t> in </a:t>
            </a:r>
          </a:p>
          <a:p>
            <a:pPr>
              <a:buNone/>
            </a:pPr>
            <a:r>
              <a:rPr lang="en-GB" b="1" dirty="0" smtClean="0"/>
              <a:t>b</a:t>
            </a:r>
            <a:r>
              <a:rPr lang="hr-HR" b="1" dirty="0" smtClean="0"/>
              <a:t>) </a:t>
            </a:r>
            <a:r>
              <a:rPr lang="en-GB" b="1" dirty="0" smtClean="0"/>
              <a:t> off </a:t>
            </a:r>
          </a:p>
          <a:p>
            <a:pPr>
              <a:buNone/>
            </a:pPr>
            <a:r>
              <a:rPr lang="en-GB" b="1" dirty="0" smtClean="0"/>
              <a:t>c</a:t>
            </a:r>
            <a:r>
              <a:rPr lang="hr-HR" b="1" dirty="0" smtClean="0"/>
              <a:t>) </a:t>
            </a:r>
            <a:r>
              <a:rPr lang="en-GB" b="1" dirty="0" smtClean="0"/>
              <a:t> on </a:t>
            </a:r>
          </a:p>
          <a:p>
            <a:pPr>
              <a:buNone/>
            </a:pPr>
            <a:r>
              <a:rPr lang="en-GB" b="1" dirty="0" smtClean="0"/>
              <a:t>d</a:t>
            </a:r>
            <a:r>
              <a:rPr lang="hr-HR" b="1" dirty="0" smtClean="0"/>
              <a:t>)</a:t>
            </a:r>
            <a:r>
              <a:rPr lang="en-GB" b="1" dirty="0" smtClean="0"/>
              <a:t> up </a:t>
            </a:r>
            <a:endParaRPr lang="en-GB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63440" y="428604"/>
            <a:ext cx="4023360" cy="5572164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We’re all affected ______ the decisions other people make. </a:t>
            </a:r>
          </a:p>
          <a:p>
            <a:pPr>
              <a:buNone/>
            </a:pPr>
            <a:r>
              <a:rPr lang="en-GB" b="1" dirty="0" smtClean="0"/>
              <a:t>a</a:t>
            </a:r>
            <a:r>
              <a:rPr lang="hr-HR" b="1" dirty="0" smtClean="0"/>
              <a:t>)</a:t>
            </a:r>
            <a:r>
              <a:rPr lang="en-GB" b="1" dirty="0" smtClean="0"/>
              <a:t> </a:t>
            </a:r>
            <a:r>
              <a:rPr lang="hr-HR" b="1" dirty="0" smtClean="0"/>
              <a:t> </a:t>
            </a:r>
            <a:r>
              <a:rPr lang="en-GB" b="1" dirty="0" smtClean="0"/>
              <a:t>by </a:t>
            </a:r>
          </a:p>
          <a:p>
            <a:pPr>
              <a:buNone/>
            </a:pPr>
            <a:r>
              <a:rPr lang="en-GB" b="1" dirty="0" smtClean="0"/>
              <a:t>b</a:t>
            </a:r>
            <a:r>
              <a:rPr lang="hr-HR" b="1" dirty="0" smtClean="0"/>
              <a:t>) </a:t>
            </a:r>
            <a:r>
              <a:rPr lang="en-GB" b="1" dirty="0" smtClean="0"/>
              <a:t> from </a:t>
            </a:r>
          </a:p>
          <a:p>
            <a:pPr>
              <a:buNone/>
            </a:pPr>
            <a:r>
              <a:rPr lang="en-GB" b="1" dirty="0" smtClean="0"/>
              <a:t>c</a:t>
            </a:r>
            <a:r>
              <a:rPr lang="hr-HR" b="1" dirty="0" smtClean="0"/>
              <a:t>) </a:t>
            </a:r>
            <a:r>
              <a:rPr lang="en-GB" b="1" dirty="0" smtClean="0"/>
              <a:t> in </a:t>
            </a:r>
          </a:p>
          <a:p>
            <a:pPr>
              <a:buNone/>
            </a:pPr>
            <a:r>
              <a:rPr lang="en-GB" b="1" dirty="0" smtClean="0"/>
              <a:t>d</a:t>
            </a:r>
            <a:r>
              <a:rPr lang="hr-HR" b="1" dirty="0" smtClean="0"/>
              <a:t>) </a:t>
            </a:r>
            <a:r>
              <a:rPr lang="en-GB" b="1" dirty="0" smtClean="0"/>
              <a:t> with </a:t>
            </a:r>
          </a:p>
          <a:p>
            <a:r>
              <a:rPr lang="en-US" dirty="0" smtClean="0"/>
              <a:t>I just don’t understand how she puts up with all that nagging. Her ______ is amazing. </a:t>
            </a:r>
          </a:p>
          <a:p>
            <a:pPr>
              <a:buNone/>
            </a:pPr>
            <a:r>
              <a:rPr lang="en-GB" b="1" dirty="0" smtClean="0"/>
              <a:t>a</a:t>
            </a:r>
            <a:r>
              <a:rPr lang="hr-HR" b="1" dirty="0" smtClean="0"/>
              <a:t>) </a:t>
            </a:r>
            <a:r>
              <a:rPr lang="en-GB" b="1" dirty="0" smtClean="0"/>
              <a:t> compassion </a:t>
            </a:r>
          </a:p>
          <a:p>
            <a:pPr>
              <a:buNone/>
            </a:pPr>
            <a:r>
              <a:rPr lang="en-GB" b="1" dirty="0" smtClean="0"/>
              <a:t>b</a:t>
            </a:r>
            <a:r>
              <a:rPr lang="hr-HR" b="1" dirty="0" smtClean="0"/>
              <a:t>) </a:t>
            </a:r>
            <a:r>
              <a:rPr lang="en-GB" b="1" dirty="0" smtClean="0"/>
              <a:t> courage </a:t>
            </a:r>
          </a:p>
          <a:p>
            <a:pPr>
              <a:buNone/>
            </a:pPr>
            <a:r>
              <a:rPr lang="en-GB" b="1" dirty="0" smtClean="0"/>
              <a:t>c</a:t>
            </a:r>
            <a:r>
              <a:rPr lang="hr-HR" b="1" dirty="0" smtClean="0"/>
              <a:t>) </a:t>
            </a:r>
            <a:r>
              <a:rPr lang="en-GB" b="1" dirty="0" smtClean="0"/>
              <a:t> self-esteem </a:t>
            </a:r>
          </a:p>
          <a:p>
            <a:pPr>
              <a:buNone/>
            </a:pPr>
            <a:r>
              <a:rPr lang="en-GB" b="1" dirty="0" smtClean="0"/>
              <a:t>d</a:t>
            </a:r>
            <a:r>
              <a:rPr lang="hr-HR" b="1" dirty="0" smtClean="0"/>
              <a:t>) </a:t>
            </a:r>
            <a:r>
              <a:rPr lang="en-GB" b="1" dirty="0" smtClean="0"/>
              <a:t> tolerance </a:t>
            </a:r>
          </a:p>
          <a:p>
            <a:r>
              <a:rPr lang="en-US" dirty="0" smtClean="0"/>
              <a:t>Personally, I think that security cameras ______ your privacy. </a:t>
            </a:r>
          </a:p>
          <a:p>
            <a:pPr>
              <a:buNone/>
            </a:pPr>
            <a:r>
              <a:rPr lang="en-GB" b="1" dirty="0" smtClean="0"/>
              <a:t>a</a:t>
            </a:r>
            <a:r>
              <a:rPr lang="hr-HR" b="1" dirty="0" smtClean="0"/>
              <a:t>) </a:t>
            </a:r>
            <a:r>
              <a:rPr lang="en-GB" b="1" dirty="0" smtClean="0"/>
              <a:t> access </a:t>
            </a:r>
          </a:p>
          <a:p>
            <a:pPr>
              <a:buNone/>
            </a:pPr>
            <a:r>
              <a:rPr lang="en-GB" b="1" dirty="0" smtClean="0"/>
              <a:t>b</a:t>
            </a:r>
            <a:r>
              <a:rPr lang="hr-HR" b="1" dirty="0" smtClean="0"/>
              <a:t>) </a:t>
            </a:r>
            <a:r>
              <a:rPr lang="en-GB" b="1" dirty="0" smtClean="0"/>
              <a:t> compile </a:t>
            </a:r>
          </a:p>
          <a:p>
            <a:pPr>
              <a:buNone/>
            </a:pPr>
            <a:r>
              <a:rPr lang="en-GB" b="1" dirty="0" smtClean="0"/>
              <a:t>c</a:t>
            </a:r>
            <a:r>
              <a:rPr lang="hr-HR" b="1" dirty="0" smtClean="0"/>
              <a:t>) </a:t>
            </a:r>
            <a:r>
              <a:rPr lang="en-GB" b="1" dirty="0" smtClean="0"/>
              <a:t> invade </a:t>
            </a:r>
          </a:p>
          <a:p>
            <a:pPr>
              <a:buNone/>
            </a:pPr>
            <a:r>
              <a:rPr lang="en-GB" b="1" dirty="0" smtClean="0"/>
              <a:t>d surveillance</a:t>
            </a: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6215082"/>
            <a:ext cx="8229600" cy="88254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45719"/>
          </a:xfrm>
        </p:spPr>
        <p:txBody>
          <a:bodyPr>
            <a:normAutofit fontScale="25000" lnSpcReduction="20000"/>
          </a:bodyPr>
          <a:lstStyle/>
          <a:p>
            <a:endParaRPr lang="en-GB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45719"/>
          </a:xfrm>
        </p:spPr>
        <p:txBody>
          <a:bodyPr>
            <a:normAutofit fontScale="25000" lnSpcReduction="20000"/>
          </a:bodyPr>
          <a:lstStyle/>
          <a:p>
            <a:endParaRPr lang="en-GB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428604"/>
            <a:ext cx="4023360" cy="5286412"/>
          </a:xfrm>
        </p:spPr>
        <p:txBody>
          <a:bodyPr>
            <a:normAutofit fontScale="85000" lnSpcReduction="20000"/>
          </a:bodyPr>
          <a:lstStyle/>
          <a:p>
            <a:r>
              <a:rPr lang="hr-HR" dirty="0" smtClean="0"/>
              <a:t> </a:t>
            </a:r>
            <a:r>
              <a:rPr lang="en-US" dirty="0" smtClean="0"/>
              <a:t>After Greg dropped it, something went ______ with it and now it doesn’t work. </a:t>
            </a:r>
            <a:endParaRPr lang="hr-HR" dirty="0" smtClean="0"/>
          </a:p>
          <a:p>
            <a:pPr>
              <a:buNone/>
            </a:pPr>
            <a:endParaRPr lang="en-GB" b="1" dirty="0" smtClean="0"/>
          </a:p>
          <a:p>
            <a:pPr>
              <a:buNone/>
            </a:pPr>
            <a:r>
              <a:rPr lang="en-GB" b="1" dirty="0" smtClean="0"/>
              <a:t>d</a:t>
            </a:r>
            <a:r>
              <a:rPr lang="hr-HR" b="1" dirty="0" smtClean="0"/>
              <a:t>)</a:t>
            </a:r>
            <a:r>
              <a:rPr lang="en-GB" b="1" dirty="0" smtClean="0"/>
              <a:t> wrong </a:t>
            </a:r>
            <a:endParaRPr lang="hr-HR" b="1" dirty="0" smtClean="0"/>
          </a:p>
          <a:p>
            <a:pPr>
              <a:buNone/>
            </a:pPr>
            <a:endParaRPr lang="en-GB" b="1" dirty="0" smtClean="0"/>
          </a:p>
          <a:p>
            <a:r>
              <a:rPr lang="en-US" dirty="0" smtClean="0"/>
              <a:t>I suffer from hay ______, and in the summer I can’t stop sneezing. </a:t>
            </a:r>
          </a:p>
          <a:p>
            <a:pPr>
              <a:buNone/>
            </a:pPr>
            <a:endParaRPr lang="en-GB" b="1" dirty="0" smtClean="0"/>
          </a:p>
          <a:p>
            <a:pPr>
              <a:buNone/>
            </a:pPr>
            <a:r>
              <a:rPr lang="en-GB" b="1" dirty="0" smtClean="0"/>
              <a:t>b</a:t>
            </a:r>
            <a:r>
              <a:rPr lang="hr-HR" b="1" dirty="0" smtClean="0"/>
              <a:t>)</a:t>
            </a:r>
            <a:r>
              <a:rPr lang="en-GB" b="1" dirty="0" smtClean="0"/>
              <a:t> fever </a:t>
            </a:r>
          </a:p>
          <a:p>
            <a:pPr>
              <a:buNone/>
            </a:pPr>
            <a:endParaRPr lang="en-GB" b="1" dirty="0" smtClean="0"/>
          </a:p>
          <a:p>
            <a:r>
              <a:rPr lang="en-US" b="1" dirty="0" smtClean="0"/>
              <a:t> </a:t>
            </a:r>
            <a:r>
              <a:rPr lang="en-US" dirty="0" smtClean="0"/>
              <a:t>We’ve decided to set ______ a new business and we want your help. </a:t>
            </a:r>
          </a:p>
          <a:p>
            <a:pPr>
              <a:buNone/>
            </a:pPr>
            <a:endParaRPr lang="en-GB" b="1" dirty="0" smtClean="0"/>
          </a:p>
          <a:p>
            <a:pPr>
              <a:buNone/>
            </a:pPr>
            <a:r>
              <a:rPr lang="en-GB" b="1" dirty="0" smtClean="0"/>
              <a:t>d</a:t>
            </a:r>
            <a:r>
              <a:rPr lang="hr-HR" b="1" dirty="0" smtClean="0"/>
              <a:t>)</a:t>
            </a:r>
            <a:r>
              <a:rPr lang="en-GB" b="1" dirty="0" smtClean="0"/>
              <a:t> up </a:t>
            </a:r>
            <a:endParaRPr lang="en-GB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63440" y="428604"/>
            <a:ext cx="4023360" cy="528641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We’re all affected ______ the decisions other people make. </a:t>
            </a:r>
            <a:endParaRPr lang="hr-HR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GB" b="1" dirty="0" smtClean="0"/>
              <a:t>a</a:t>
            </a:r>
            <a:r>
              <a:rPr lang="hr-HR" b="1" dirty="0" smtClean="0"/>
              <a:t>)</a:t>
            </a:r>
            <a:r>
              <a:rPr lang="en-GB" b="1" dirty="0" smtClean="0"/>
              <a:t> by </a:t>
            </a:r>
          </a:p>
          <a:p>
            <a:pPr>
              <a:buNone/>
            </a:pPr>
            <a:endParaRPr lang="en-GB" b="1" dirty="0" smtClean="0"/>
          </a:p>
          <a:p>
            <a:r>
              <a:rPr lang="en-US" dirty="0" smtClean="0"/>
              <a:t>I just don’t understand how she puts up with all that nagging. Her ______ is amazing. </a:t>
            </a:r>
          </a:p>
          <a:p>
            <a:pPr>
              <a:buNone/>
            </a:pPr>
            <a:endParaRPr lang="en-GB" b="1" dirty="0" smtClean="0"/>
          </a:p>
          <a:p>
            <a:pPr>
              <a:buNone/>
            </a:pPr>
            <a:r>
              <a:rPr lang="en-GB" b="1" dirty="0" smtClean="0"/>
              <a:t>d</a:t>
            </a:r>
            <a:r>
              <a:rPr lang="hr-HR" b="1" dirty="0" smtClean="0"/>
              <a:t>)</a:t>
            </a:r>
            <a:r>
              <a:rPr lang="en-GB" b="1" dirty="0" smtClean="0"/>
              <a:t> tolerance </a:t>
            </a:r>
            <a:endParaRPr lang="hr-HR" b="1" dirty="0" smtClean="0"/>
          </a:p>
          <a:p>
            <a:pPr>
              <a:buNone/>
            </a:pPr>
            <a:endParaRPr lang="en-GB" b="1" dirty="0" smtClean="0"/>
          </a:p>
          <a:p>
            <a:r>
              <a:rPr lang="en-US" dirty="0" smtClean="0"/>
              <a:t>Personally, I think that security cameras ______ your privacy. </a:t>
            </a:r>
          </a:p>
          <a:p>
            <a:pPr>
              <a:buNone/>
            </a:pPr>
            <a:endParaRPr lang="hr-HR" b="1" dirty="0" smtClean="0"/>
          </a:p>
          <a:p>
            <a:pPr>
              <a:buNone/>
            </a:pPr>
            <a:endParaRPr lang="en-GB" b="1" dirty="0" smtClean="0"/>
          </a:p>
          <a:p>
            <a:pPr>
              <a:buNone/>
            </a:pPr>
            <a:r>
              <a:rPr lang="en-GB" b="1" dirty="0" smtClean="0"/>
              <a:t>c</a:t>
            </a:r>
            <a:r>
              <a:rPr lang="hr-HR" b="1" dirty="0" smtClean="0"/>
              <a:t>)</a:t>
            </a:r>
            <a:r>
              <a:rPr lang="en-GB" b="1" dirty="0" smtClean="0"/>
              <a:t> invade </a:t>
            </a:r>
          </a:p>
          <a:p>
            <a:pPr>
              <a:buNone/>
            </a:pP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800" dirty="0" err="1" smtClean="0"/>
              <a:t>Answers</a:t>
            </a:r>
            <a:r>
              <a:rPr lang="hr-HR" sz="2800" dirty="0" smtClean="0"/>
              <a:t>:</a:t>
            </a:r>
            <a:endParaRPr lang="en-GB" sz="2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GB" dirty="0" smtClean="0"/>
              <a:t>Paul </a:t>
            </a:r>
            <a:r>
              <a:rPr lang="hr-HR" b="1" u="sng" dirty="0" err="1" smtClean="0">
                <a:solidFill>
                  <a:srgbClr val="FF0000"/>
                </a:solidFill>
              </a:rPr>
              <a:t>goes</a:t>
            </a:r>
            <a:r>
              <a:rPr lang="en-GB" dirty="0" smtClean="0"/>
              <a:t> to school every day at 9:00.</a:t>
            </a:r>
            <a:endParaRPr lang="hr-HR" dirty="0" smtClean="0"/>
          </a:p>
          <a:p>
            <a:pPr lvl="0"/>
            <a:r>
              <a:rPr lang="en-GB" dirty="0" smtClean="0"/>
              <a:t>Last year there </a:t>
            </a:r>
            <a:r>
              <a:rPr lang="hr-HR" b="1" u="sng" dirty="0" err="1" smtClean="0">
                <a:solidFill>
                  <a:srgbClr val="FF0000"/>
                </a:solidFill>
              </a:rPr>
              <a:t>weren</a:t>
            </a:r>
            <a:r>
              <a:rPr lang="hr-HR" b="1" u="sng" dirty="0" smtClean="0">
                <a:solidFill>
                  <a:srgbClr val="FF0000"/>
                </a:solidFill>
              </a:rPr>
              <a:t>`t</a:t>
            </a:r>
            <a:r>
              <a:rPr lang="hr-HR" dirty="0" smtClean="0"/>
              <a:t> </a:t>
            </a:r>
            <a:r>
              <a:rPr lang="en-GB" dirty="0" smtClean="0"/>
              <a:t> any good films.</a:t>
            </a:r>
            <a:endParaRPr lang="hr-HR" dirty="0" smtClean="0"/>
          </a:p>
          <a:p>
            <a:pPr lvl="0"/>
            <a:r>
              <a:rPr lang="en-GB" dirty="0" smtClean="0"/>
              <a:t>What did you say? I</a:t>
            </a:r>
            <a:r>
              <a:rPr lang="en-GB" b="1" u="sng" dirty="0" smtClean="0">
                <a:solidFill>
                  <a:srgbClr val="FF0000"/>
                </a:solidFill>
              </a:rPr>
              <a:t> </a:t>
            </a:r>
            <a:r>
              <a:rPr lang="hr-HR" b="1" u="sng" dirty="0" err="1" smtClean="0">
                <a:solidFill>
                  <a:srgbClr val="FF0000"/>
                </a:solidFill>
              </a:rPr>
              <a:t>didn</a:t>
            </a:r>
            <a:r>
              <a:rPr lang="hr-HR" b="1" u="sng" dirty="0" smtClean="0">
                <a:solidFill>
                  <a:srgbClr val="FF0000"/>
                </a:solidFill>
              </a:rPr>
              <a:t>`t </a:t>
            </a:r>
            <a:r>
              <a:rPr lang="hr-HR" b="1" u="sng" dirty="0" err="1" smtClean="0">
                <a:solidFill>
                  <a:srgbClr val="FF0000"/>
                </a:solidFill>
              </a:rPr>
              <a:t>understand</a:t>
            </a:r>
            <a:r>
              <a:rPr lang="hr-HR" dirty="0" smtClean="0"/>
              <a:t>.</a:t>
            </a:r>
            <a:r>
              <a:rPr lang="en-GB" dirty="0" smtClean="0"/>
              <a:t> </a:t>
            </a:r>
            <a:endParaRPr lang="hr-HR" dirty="0" smtClean="0"/>
          </a:p>
          <a:p>
            <a:pPr lvl="0"/>
            <a:r>
              <a:rPr lang="en-GB" dirty="0" smtClean="0"/>
              <a:t>He </a:t>
            </a:r>
            <a:r>
              <a:rPr lang="hr-HR" b="1" u="sng" dirty="0" err="1" smtClean="0">
                <a:solidFill>
                  <a:srgbClr val="FF0000"/>
                </a:solidFill>
              </a:rPr>
              <a:t>has</a:t>
            </a:r>
            <a:r>
              <a:rPr lang="hr-HR" b="1" u="sng" dirty="0" smtClean="0">
                <a:solidFill>
                  <a:srgbClr val="FF0000"/>
                </a:solidFill>
              </a:rPr>
              <a:t> </a:t>
            </a:r>
            <a:r>
              <a:rPr lang="hr-HR" b="1" u="sng" dirty="0" err="1" smtClean="0">
                <a:solidFill>
                  <a:srgbClr val="FF0000"/>
                </a:solidFill>
              </a:rPr>
              <a:t>read</a:t>
            </a:r>
            <a:r>
              <a:rPr lang="en-GB" b="1" u="sng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four books so far this year.</a:t>
            </a:r>
            <a:endParaRPr lang="hr-HR" dirty="0" smtClean="0"/>
          </a:p>
          <a:p>
            <a:pPr lvl="0"/>
            <a:r>
              <a:rPr lang="en-GB" dirty="0" smtClean="0"/>
              <a:t>Look at those black clouds. It </a:t>
            </a:r>
            <a:r>
              <a:rPr lang="hr-HR" dirty="0" smtClean="0"/>
              <a:t> </a:t>
            </a:r>
            <a:r>
              <a:rPr lang="hr-HR" b="1" u="sng" dirty="0" smtClean="0">
                <a:solidFill>
                  <a:srgbClr val="FF0000"/>
                </a:solidFill>
              </a:rPr>
              <a:t>is </a:t>
            </a:r>
            <a:r>
              <a:rPr lang="hr-HR" b="1" u="sng" dirty="0" err="1" smtClean="0">
                <a:solidFill>
                  <a:srgbClr val="FF0000"/>
                </a:solidFill>
              </a:rPr>
              <a:t>going</a:t>
            </a:r>
            <a:r>
              <a:rPr lang="hr-HR" b="1" u="sng" dirty="0" smtClean="0">
                <a:solidFill>
                  <a:srgbClr val="FF0000"/>
                </a:solidFill>
              </a:rPr>
              <a:t> to </a:t>
            </a:r>
            <a:r>
              <a:rPr lang="en-GB" b="1" u="sng" dirty="0" smtClean="0">
                <a:solidFill>
                  <a:srgbClr val="FF0000"/>
                </a:solidFill>
              </a:rPr>
              <a:t>rain</a:t>
            </a:r>
            <a:r>
              <a:rPr lang="en-GB" dirty="0" smtClean="0"/>
              <a:t>. </a:t>
            </a:r>
            <a:endParaRPr lang="hr-HR" dirty="0" smtClean="0"/>
          </a:p>
          <a:p>
            <a:pPr lvl="0"/>
            <a:r>
              <a:rPr lang="en-GB" dirty="0" smtClean="0"/>
              <a:t>I predict that this film </a:t>
            </a:r>
            <a:r>
              <a:rPr lang="hr-HR" b="1" u="sng" dirty="0" err="1" smtClean="0">
                <a:solidFill>
                  <a:srgbClr val="FF0000"/>
                </a:solidFill>
              </a:rPr>
              <a:t>will</a:t>
            </a:r>
            <a:r>
              <a:rPr lang="hr-HR" b="1" u="sng" dirty="0" smtClean="0">
                <a:solidFill>
                  <a:srgbClr val="FF0000"/>
                </a:solidFill>
              </a:rPr>
              <a:t> </a:t>
            </a:r>
            <a:r>
              <a:rPr lang="hr-HR" b="1" u="sng" dirty="0" err="1" smtClean="0">
                <a:solidFill>
                  <a:srgbClr val="FF0000"/>
                </a:solidFill>
              </a:rPr>
              <a:t>win</a:t>
            </a:r>
            <a:r>
              <a:rPr lang="en-GB" b="1" u="sng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an award. </a:t>
            </a:r>
            <a:endParaRPr lang="hr-HR" dirty="0" smtClean="0"/>
          </a:p>
          <a:p>
            <a:pPr lvl="0"/>
            <a:r>
              <a:rPr lang="en-GB" dirty="0" smtClean="0"/>
              <a:t>The grandmother </a:t>
            </a:r>
            <a:r>
              <a:rPr lang="hr-HR" b="1" u="sng" dirty="0" err="1" smtClean="0">
                <a:solidFill>
                  <a:srgbClr val="FF0000"/>
                </a:solidFill>
              </a:rPr>
              <a:t>was</a:t>
            </a:r>
            <a:r>
              <a:rPr lang="hr-HR" b="1" u="sng" dirty="0" smtClean="0">
                <a:solidFill>
                  <a:srgbClr val="FF0000"/>
                </a:solidFill>
              </a:rPr>
              <a:t> </a:t>
            </a:r>
            <a:r>
              <a:rPr lang="hr-HR" b="1" u="sng" dirty="0" err="1" smtClean="0">
                <a:solidFill>
                  <a:srgbClr val="FF0000"/>
                </a:solidFill>
              </a:rPr>
              <a:t>telling</a:t>
            </a:r>
            <a:r>
              <a:rPr lang="hr-HR" b="1" u="sng" dirty="0" smtClean="0">
                <a:solidFill>
                  <a:srgbClr val="FF0000"/>
                </a:solidFill>
              </a:rPr>
              <a:t> </a:t>
            </a:r>
            <a:r>
              <a:rPr lang="en-GB" b="1" u="sng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the little girl a story and she </a:t>
            </a:r>
            <a:r>
              <a:rPr lang="hr-HR" b="1" u="sng" dirty="0" err="1" smtClean="0">
                <a:solidFill>
                  <a:srgbClr val="FF0000"/>
                </a:solidFill>
              </a:rPr>
              <a:t>fell</a:t>
            </a:r>
            <a:r>
              <a:rPr lang="hr-HR" dirty="0" smtClean="0"/>
              <a:t> </a:t>
            </a:r>
            <a:r>
              <a:rPr lang="en-GB" dirty="0" smtClean="0"/>
              <a:t>asleep.</a:t>
            </a:r>
            <a:endParaRPr lang="hr-HR" dirty="0" smtClean="0"/>
          </a:p>
          <a:p>
            <a:pPr lvl="0"/>
            <a:r>
              <a:rPr lang="en-GB" dirty="0" smtClean="0"/>
              <a:t>The family </a:t>
            </a:r>
            <a:r>
              <a:rPr lang="hr-HR" dirty="0" smtClean="0"/>
              <a:t> </a:t>
            </a:r>
            <a:r>
              <a:rPr lang="hr-HR" b="1" u="sng" dirty="0" err="1" smtClean="0">
                <a:solidFill>
                  <a:srgbClr val="FF0000"/>
                </a:solidFill>
              </a:rPr>
              <a:t>was</a:t>
            </a:r>
            <a:r>
              <a:rPr lang="hr-HR" b="1" u="sng" dirty="0" smtClean="0">
                <a:solidFill>
                  <a:srgbClr val="FF0000"/>
                </a:solidFill>
              </a:rPr>
              <a:t> </a:t>
            </a:r>
            <a:r>
              <a:rPr lang="hr-HR" b="1" u="sng" dirty="0" err="1" smtClean="0">
                <a:solidFill>
                  <a:srgbClr val="FF0000"/>
                </a:solidFill>
              </a:rPr>
              <a:t>watching</a:t>
            </a:r>
            <a:r>
              <a:rPr lang="en-GB" dirty="0" smtClean="0"/>
              <a:t>TV when the phone</a:t>
            </a:r>
            <a:r>
              <a:rPr lang="hr-HR" dirty="0" smtClean="0"/>
              <a:t> </a:t>
            </a:r>
            <a:r>
              <a:rPr lang="hr-HR" b="1" u="sng" dirty="0" smtClean="0">
                <a:solidFill>
                  <a:srgbClr val="FF0000"/>
                </a:solidFill>
              </a:rPr>
              <a:t>rang</a:t>
            </a:r>
            <a:r>
              <a:rPr lang="en-GB" dirty="0" smtClean="0"/>
              <a:t>.</a:t>
            </a:r>
            <a:endParaRPr lang="hr-HR" dirty="0" smtClean="0"/>
          </a:p>
          <a:p>
            <a:pPr lvl="0"/>
            <a:r>
              <a:rPr lang="en-GB" dirty="0" smtClean="0"/>
              <a:t>Alan </a:t>
            </a:r>
            <a:r>
              <a:rPr lang="hr-HR" b="1" u="sng" dirty="0" err="1" smtClean="0">
                <a:solidFill>
                  <a:srgbClr val="FF0000"/>
                </a:solidFill>
              </a:rPr>
              <a:t>was</a:t>
            </a:r>
            <a:r>
              <a:rPr lang="hr-HR" b="1" u="sng" dirty="0" smtClean="0">
                <a:solidFill>
                  <a:srgbClr val="FF0000"/>
                </a:solidFill>
              </a:rPr>
              <a:t> </a:t>
            </a:r>
            <a:r>
              <a:rPr lang="hr-HR" b="1" u="sng" dirty="0" err="1" smtClean="0">
                <a:solidFill>
                  <a:srgbClr val="FF0000"/>
                </a:solidFill>
              </a:rPr>
              <a:t>eating</a:t>
            </a:r>
            <a:r>
              <a:rPr lang="en-GB" b="1" u="sng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while I </a:t>
            </a:r>
            <a:r>
              <a:rPr lang="hr-HR" b="1" u="sng" dirty="0" err="1" smtClean="0">
                <a:solidFill>
                  <a:srgbClr val="FF0000"/>
                </a:solidFill>
              </a:rPr>
              <a:t>was</a:t>
            </a:r>
            <a:r>
              <a:rPr lang="hr-HR" b="1" u="sng" dirty="0" smtClean="0">
                <a:solidFill>
                  <a:srgbClr val="FF0000"/>
                </a:solidFill>
              </a:rPr>
              <a:t> </a:t>
            </a:r>
            <a:r>
              <a:rPr lang="hr-HR" b="1" u="sng" dirty="0" err="1" smtClean="0">
                <a:solidFill>
                  <a:srgbClr val="FF0000"/>
                </a:solidFill>
              </a:rPr>
              <a:t>doing</a:t>
            </a:r>
            <a:r>
              <a:rPr lang="en-GB" b="1" u="sng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my homework. </a:t>
            </a:r>
            <a:endParaRPr lang="hr-HR" dirty="0" smtClean="0"/>
          </a:p>
          <a:p>
            <a:pPr lvl="0"/>
            <a:r>
              <a:rPr lang="en-GB" dirty="0" smtClean="0"/>
              <a:t> I </a:t>
            </a:r>
            <a:r>
              <a:rPr lang="hr-HR" b="1" u="sng" dirty="0" smtClean="0">
                <a:solidFill>
                  <a:srgbClr val="FF0000"/>
                </a:solidFill>
              </a:rPr>
              <a:t>am </a:t>
            </a:r>
            <a:r>
              <a:rPr lang="hr-HR" b="1" u="sng" dirty="0" err="1" smtClean="0">
                <a:solidFill>
                  <a:srgbClr val="FF0000"/>
                </a:solidFill>
              </a:rPr>
              <a:t>going</a:t>
            </a:r>
            <a:r>
              <a:rPr lang="en-GB" b="1" u="sng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to San Francisco tomorrow.</a:t>
            </a:r>
            <a:endParaRPr lang="hr-HR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b="1" dirty="0" smtClean="0"/>
              <a:t>2) </a:t>
            </a:r>
            <a:r>
              <a:rPr lang="en-GB" sz="2800" b="1" dirty="0" smtClean="0"/>
              <a:t>Write the correct prepositions:  to / in / at / on / for / on / at / in / at / to </a:t>
            </a:r>
            <a:endParaRPr lang="en-GB" sz="2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GB" dirty="0" smtClean="0"/>
              <a:t>I am always tired ______ Mondays.</a:t>
            </a:r>
            <a:endParaRPr lang="hr-HR" dirty="0" smtClean="0"/>
          </a:p>
          <a:p>
            <a:pPr lvl="0"/>
            <a:r>
              <a:rPr lang="en-GB" dirty="0" smtClean="0"/>
              <a:t>They usually go to the club ______ weekends.</a:t>
            </a:r>
            <a:endParaRPr lang="hr-HR" dirty="0" smtClean="0"/>
          </a:p>
          <a:p>
            <a:pPr lvl="0"/>
            <a:r>
              <a:rPr lang="en-GB" dirty="0" smtClean="0"/>
              <a:t>______ weekdays, he never goes out. </a:t>
            </a:r>
            <a:endParaRPr lang="hr-HR" dirty="0" smtClean="0"/>
          </a:p>
          <a:p>
            <a:pPr lvl="0"/>
            <a:r>
              <a:rPr lang="en-GB" dirty="0" smtClean="0"/>
              <a:t>Have you been waiting ______ a long time? </a:t>
            </a:r>
            <a:endParaRPr lang="hr-HR" dirty="0" smtClean="0"/>
          </a:p>
          <a:p>
            <a:pPr lvl="0"/>
            <a:r>
              <a:rPr lang="en-GB" dirty="0" smtClean="0"/>
              <a:t>Last August, we went ______ India. </a:t>
            </a:r>
            <a:endParaRPr lang="hr-HR" dirty="0" smtClean="0"/>
          </a:p>
          <a:p>
            <a:pPr lvl="0"/>
            <a:r>
              <a:rPr lang="en-GB" dirty="0" smtClean="0"/>
              <a:t>They were both born ______ January. </a:t>
            </a:r>
            <a:endParaRPr lang="hr-HR" dirty="0" smtClean="0"/>
          </a:p>
          <a:p>
            <a:pPr lvl="0"/>
            <a:r>
              <a:rPr lang="en-GB" dirty="0" smtClean="0"/>
              <a:t>Paul always comes to visit ______ Easter.</a:t>
            </a:r>
            <a:endParaRPr lang="hr-HR" dirty="0" smtClean="0"/>
          </a:p>
          <a:p>
            <a:pPr lvl="0"/>
            <a:r>
              <a:rPr lang="en-GB" dirty="0" smtClean="0"/>
              <a:t>______three weeks, the class is having an exam. </a:t>
            </a:r>
            <a:endParaRPr lang="hr-HR" dirty="0" smtClean="0"/>
          </a:p>
          <a:p>
            <a:pPr lvl="0"/>
            <a:r>
              <a:rPr lang="en-GB" dirty="0" smtClean="0"/>
              <a:t>Please stop talking ______ her.</a:t>
            </a:r>
            <a:endParaRPr lang="hr-HR" dirty="0" smtClean="0"/>
          </a:p>
          <a:p>
            <a:pPr lvl="0"/>
            <a:r>
              <a:rPr lang="en-GB" dirty="0" smtClean="0"/>
              <a:t>Mar</a:t>
            </a:r>
            <a:r>
              <a:rPr lang="hr-HR" dirty="0" smtClean="0"/>
              <a:t>y</a:t>
            </a:r>
            <a:r>
              <a:rPr lang="en-GB" dirty="0" smtClean="0"/>
              <a:t> is ______ home. You can phone her there.</a:t>
            </a:r>
            <a:endParaRPr lang="hr-HR" dirty="0" smtClean="0"/>
          </a:p>
          <a:p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800" dirty="0" err="1" smtClean="0"/>
              <a:t>Answers</a:t>
            </a:r>
            <a:r>
              <a:rPr lang="hr-HR" sz="2800" dirty="0" smtClean="0"/>
              <a:t>:</a:t>
            </a:r>
            <a:endParaRPr lang="en-GB" sz="2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GB" dirty="0" smtClean="0"/>
              <a:t>I am always tired ___</a:t>
            </a:r>
            <a:r>
              <a:rPr lang="hr-HR" b="1" dirty="0" smtClean="0">
                <a:solidFill>
                  <a:srgbClr val="FF0000"/>
                </a:solidFill>
              </a:rPr>
              <a:t>on</a:t>
            </a:r>
            <a:r>
              <a:rPr lang="en-GB" dirty="0" smtClean="0"/>
              <a:t>___ Mondays.</a:t>
            </a:r>
            <a:endParaRPr lang="hr-HR" dirty="0" smtClean="0"/>
          </a:p>
          <a:p>
            <a:pPr lvl="0"/>
            <a:r>
              <a:rPr lang="en-GB" dirty="0" smtClean="0"/>
              <a:t>They usually go to the club __</a:t>
            </a:r>
            <a:r>
              <a:rPr lang="hr-HR" b="1" dirty="0" smtClean="0">
                <a:solidFill>
                  <a:srgbClr val="FF0000"/>
                </a:solidFill>
              </a:rPr>
              <a:t>at</a:t>
            </a:r>
            <a:r>
              <a:rPr lang="en-GB" dirty="0" smtClean="0"/>
              <a:t>____ weekends.</a:t>
            </a:r>
            <a:endParaRPr lang="hr-HR" dirty="0" smtClean="0"/>
          </a:p>
          <a:p>
            <a:pPr lvl="0"/>
            <a:r>
              <a:rPr lang="en-GB" dirty="0" smtClean="0"/>
              <a:t>___</a:t>
            </a:r>
            <a:r>
              <a:rPr lang="hr-HR" b="1" dirty="0" smtClean="0">
                <a:solidFill>
                  <a:srgbClr val="FF0000"/>
                </a:solidFill>
              </a:rPr>
              <a:t>On</a:t>
            </a:r>
            <a:r>
              <a:rPr lang="en-GB" dirty="0" smtClean="0"/>
              <a:t>___ weekdays, he never goes out. </a:t>
            </a:r>
            <a:endParaRPr lang="hr-HR" dirty="0" smtClean="0"/>
          </a:p>
          <a:p>
            <a:pPr lvl="0"/>
            <a:r>
              <a:rPr lang="en-GB" dirty="0" smtClean="0"/>
              <a:t>Have you been waiting ___</a:t>
            </a:r>
            <a:r>
              <a:rPr lang="hr-HR" b="1" dirty="0" smtClean="0">
                <a:solidFill>
                  <a:srgbClr val="FF0000"/>
                </a:solidFill>
              </a:rPr>
              <a:t>for</a:t>
            </a:r>
            <a:r>
              <a:rPr lang="en-GB" dirty="0" smtClean="0"/>
              <a:t>___ a long time? </a:t>
            </a:r>
            <a:endParaRPr lang="hr-HR" dirty="0" smtClean="0"/>
          </a:p>
          <a:p>
            <a:pPr lvl="0"/>
            <a:r>
              <a:rPr lang="en-GB" dirty="0" smtClean="0"/>
              <a:t>Last August, we went __</a:t>
            </a:r>
            <a:r>
              <a:rPr lang="hr-HR" b="1" dirty="0" smtClean="0">
                <a:solidFill>
                  <a:srgbClr val="FF0000"/>
                </a:solidFill>
              </a:rPr>
              <a:t>to</a:t>
            </a:r>
            <a:r>
              <a:rPr lang="en-GB" dirty="0" smtClean="0"/>
              <a:t>____ India. </a:t>
            </a:r>
            <a:endParaRPr lang="hr-HR" dirty="0" smtClean="0"/>
          </a:p>
          <a:p>
            <a:pPr lvl="0"/>
            <a:r>
              <a:rPr lang="en-GB" dirty="0" smtClean="0"/>
              <a:t>They were both born __</a:t>
            </a:r>
            <a:r>
              <a:rPr lang="hr-HR" b="1" dirty="0" err="1" smtClean="0">
                <a:solidFill>
                  <a:srgbClr val="FF0000"/>
                </a:solidFill>
              </a:rPr>
              <a:t>in</a:t>
            </a:r>
            <a:r>
              <a:rPr lang="en-GB" dirty="0" smtClean="0"/>
              <a:t>____ January. </a:t>
            </a:r>
            <a:endParaRPr lang="hr-HR" dirty="0" smtClean="0"/>
          </a:p>
          <a:p>
            <a:pPr lvl="0"/>
            <a:r>
              <a:rPr lang="en-GB" dirty="0" smtClean="0"/>
              <a:t>Paul always comes to visit ___</a:t>
            </a:r>
            <a:r>
              <a:rPr lang="hr-HR" b="1" dirty="0" smtClean="0">
                <a:solidFill>
                  <a:srgbClr val="FF0000"/>
                </a:solidFill>
              </a:rPr>
              <a:t>at</a:t>
            </a:r>
            <a:r>
              <a:rPr lang="en-GB" dirty="0" smtClean="0"/>
              <a:t>___ Easter.</a:t>
            </a:r>
            <a:endParaRPr lang="hr-HR" dirty="0" smtClean="0"/>
          </a:p>
          <a:p>
            <a:pPr lvl="0"/>
            <a:r>
              <a:rPr lang="en-GB" dirty="0" smtClean="0"/>
              <a:t>_</a:t>
            </a:r>
            <a:r>
              <a:rPr lang="hr-HR" b="1" dirty="0" err="1" smtClean="0">
                <a:solidFill>
                  <a:srgbClr val="FF0000"/>
                </a:solidFill>
              </a:rPr>
              <a:t>In</a:t>
            </a:r>
            <a:r>
              <a:rPr lang="en-GB" dirty="0" smtClean="0"/>
              <a:t>_____three weeks, the class is having an exam. </a:t>
            </a:r>
            <a:endParaRPr lang="hr-HR" dirty="0" smtClean="0"/>
          </a:p>
          <a:p>
            <a:pPr lvl="0"/>
            <a:r>
              <a:rPr lang="en-GB" dirty="0" smtClean="0"/>
              <a:t>Please stop talking ___</a:t>
            </a:r>
            <a:r>
              <a:rPr lang="hr-HR" b="1" dirty="0" smtClean="0">
                <a:solidFill>
                  <a:srgbClr val="FF0000"/>
                </a:solidFill>
              </a:rPr>
              <a:t>to</a:t>
            </a:r>
            <a:r>
              <a:rPr lang="en-GB" dirty="0" smtClean="0"/>
              <a:t>___ her.</a:t>
            </a:r>
            <a:endParaRPr lang="hr-HR" dirty="0" smtClean="0"/>
          </a:p>
          <a:p>
            <a:pPr lvl="0"/>
            <a:r>
              <a:rPr lang="en-GB" dirty="0" smtClean="0"/>
              <a:t>Mar</a:t>
            </a:r>
            <a:r>
              <a:rPr lang="hr-HR" dirty="0" smtClean="0"/>
              <a:t>y</a:t>
            </a:r>
            <a:r>
              <a:rPr lang="en-GB" dirty="0" smtClean="0"/>
              <a:t> is __</a:t>
            </a:r>
            <a:r>
              <a:rPr lang="hr-HR" b="1" dirty="0" smtClean="0">
                <a:solidFill>
                  <a:srgbClr val="FF0000"/>
                </a:solidFill>
              </a:rPr>
              <a:t>at</a:t>
            </a:r>
            <a:r>
              <a:rPr lang="en-GB" dirty="0" smtClean="0"/>
              <a:t>____ home. You can phone her there.</a:t>
            </a: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98080" cy="203725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3.Read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text</a:t>
            </a:r>
            <a:r>
              <a:rPr lang="hr-HR" dirty="0"/>
              <a:t>:</a:t>
            </a:r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35608" y="357166"/>
            <a:ext cx="7498080" cy="589123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When I was young, I didn’t really appreciate my parents, especially my m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m. I always thought she was too strict and we would often fight. I guess most teenagers argue with their parents at some time, but with us it was almost everyday. One problem was that I just don’t think she understood me. She always said I didn’t respect her, which just wasn’t true. 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 had a curfew and I hated it. When I was late, they would ground me for a week and that just made me even angrier. They’d nag me about my appearance and how messy my room was, but at least they never stopped my allowance. 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Now our relationship is really good and she’s my best friend in many ways. If I need advice she’s certainly the first person I turn to. 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However, if I have children in the future, I think I’ll do things very differently. To start with, I don’t think I’ll give them too many rules. If you do, all they’ll do is disobey you. It’s also important to listen to their opinions and talk honestly to them. I still think we’ll fight, but not too often. 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74042"/>
          </a:xfrm>
        </p:spPr>
        <p:txBody>
          <a:bodyPr>
            <a:normAutofit fontScale="90000"/>
          </a:bodyPr>
          <a:lstStyle/>
          <a:p>
            <a:r>
              <a:rPr lang="hr-HR" dirty="0" err="1" smtClean="0"/>
              <a:t>Choose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right</a:t>
            </a:r>
            <a:r>
              <a:rPr lang="hr-HR" dirty="0" smtClean="0"/>
              <a:t> </a:t>
            </a:r>
            <a:r>
              <a:rPr lang="hr-HR" dirty="0" err="1" smtClean="0"/>
              <a:t>anwer</a:t>
            </a:r>
            <a:r>
              <a:rPr lang="hr-HR" dirty="0" smtClean="0"/>
              <a:t>:</a:t>
            </a:r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547664" y="548680"/>
            <a:ext cx="7386024" cy="569972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hr-HR" sz="2800" dirty="0" smtClean="0"/>
          </a:p>
          <a:p>
            <a:pPr>
              <a:buNone/>
            </a:pPr>
            <a:r>
              <a:rPr lang="en-US" sz="2800" b="1" dirty="0" smtClean="0"/>
              <a:t>Why didn’t Tom get along with his m</a:t>
            </a:r>
            <a:r>
              <a:rPr lang="hr-HR" sz="2800" b="1" dirty="0" smtClean="0"/>
              <a:t>u</a:t>
            </a:r>
            <a:r>
              <a:rPr lang="en-US" sz="2800" b="1" dirty="0" smtClean="0"/>
              <a:t>m when he was young? </a:t>
            </a:r>
          </a:p>
          <a:p>
            <a:pPr>
              <a:buNone/>
            </a:pPr>
            <a:r>
              <a:rPr lang="en-US" sz="2800" dirty="0" smtClean="0"/>
              <a:t>a</a:t>
            </a:r>
            <a:r>
              <a:rPr lang="hr-HR" sz="2800" dirty="0" smtClean="0"/>
              <a:t>) </a:t>
            </a:r>
            <a:r>
              <a:rPr lang="en-US" sz="2800" dirty="0" smtClean="0"/>
              <a:t> She didn’t respect him</a:t>
            </a:r>
          </a:p>
          <a:p>
            <a:pPr>
              <a:buNone/>
            </a:pPr>
            <a:r>
              <a:rPr lang="en-US" sz="2800" dirty="0" smtClean="0"/>
              <a:t>b</a:t>
            </a:r>
            <a:r>
              <a:rPr lang="hr-HR" sz="2800" dirty="0" smtClean="0"/>
              <a:t>) </a:t>
            </a:r>
            <a:r>
              <a:rPr lang="en-US" sz="2800" dirty="0" smtClean="0"/>
              <a:t>He was a teenager </a:t>
            </a:r>
          </a:p>
          <a:p>
            <a:pPr>
              <a:buNone/>
            </a:pPr>
            <a:r>
              <a:rPr lang="en-US" sz="2800" dirty="0" smtClean="0"/>
              <a:t>c</a:t>
            </a:r>
            <a:r>
              <a:rPr lang="hr-HR" sz="2800" dirty="0" smtClean="0"/>
              <a:t>) </a:t>
            </a:r>
            <a:r>
              <a:rPr lang="en-US" sz="2800" dirty="0" smtClean="0"/>
              <a:t> She was very strict </a:t>
            </a:r>
          </a:p>
          <a:p>
            <a:pPr>
              <a:buNone/>
            </a:pPr>
            <a:r>
              <a:rPr lang="en-US" sz="2800" dirty="0" smtClean="0"/>
              <a:t>d</a:t>
            </a:r>
            <a:r>
              <a:rPr lang="hr-HR" sz="2800" dirty="0" smtClean="0"/>
              <a:t>)</a:t>
            </a:r>
            <a:r>
              <a:rPr lang="en-US" sz="2800" dirty="0" smtClean="0"/>
              <a:t> He didn’t respect her </a:t>
            </a:r>
            <a:endParaRPr lang="hr-HR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b="1" dirty="0" smtClean="0"/>
              <a:t>What made him angry? </a:t>
            </a:r>
          </a:p>
          <a:p>
            <a:pPr>
              <a:buNone/>
            </a:pPr>
            <a:r>
              <a:rPr lang="en-GB" sz="2800" dirty="0" smtClean="0"/>
              <a:t>a</a:t>
            </a:r>
            <a:r>
              <a:rPr lang="hr-HR" sz="2800" dirty="0" smtClean="0"/>
              <a:t>) </a:t>
            </a:r>
            <a:r>
              <a:rPr lang="en-GB" sz="2800" dirty="0" smtClean="0"/>
              <a:t> Not being understood </a:t>
            </a:r>
          </a:p>
          <a:p>
            <a:pPr>
              <a:buNone/>
            </a:pPr>
            <a:r>
              <a:rPr lang="hr-HR" sz="2800" dirty="0" smtClean="0"/>
              <a:t>b) </a:t>
            </a:r>
            <a:r>
              <a:rPr lang="en-US" sz="2800" dirty="0" smtClean="0"/>
              <a:t> Arguing with his mom </a:t>
            </a:r>
          </a:p>
          <a:p>
            <a:pPr>
              <a:buNone/>
            </a:pPr>
            <a:r>
              <a:rPr lang="hr-HR" sz="2800" dirty="0" smtClean="0"/>
              <a:t>c)</a:t>
            </a:r>
            <a:r>
              <a:rPr lang="en-GB" sz="2800" dirty="0" smtClean="0"/>
              <a:t> Having a curfew </a:t>
            </a:r>
          </a:p>
          <a:p>
            <a:pPr>
              <a:buNone/>
            </a:pPr>
            <a:r>
              <a:rPr lang="en-US" sz="2800" dirty="0" smtClean="0"/>
              <a:t>d</a:t>
            </a:r>
            <a:r>
              <a:rPr lang="hr-HR" sz="2800" dirty="0" smtClean="0"/>
              <a:t>) </a:t>
            </a:r>
            <a:r>
              <a:rPr lang="en-US" sz="2800" dirty="0" smtClean="0"/>
              <a:t> Not being allowed out </a:t>
            </a:r>
            <a:endParaRPr lang="en-GB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5719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35608" y="1000108"/>
            <a:ext cx="7498080" cy="5248292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What didn’t his parents do? </a:t>
            </a:r>
          </a:p>
          <a:p>
            <a:pPr>
              <a:buNone/>
            </a:pPr>
            <a:r>
              <a:rPr lang="en-US" dirty="0" smtClean="0"/>
              <a:t>a</a:t>
            </a:r>
            <a:r>
              <a:rPr lang="hr-HR" dirty="0" smtClean="0"/>
              <a:t>) </a:t>
            </a:r>
            <a:r>
              <a:rPr lang="en-US" dirty="0" smtClean="0"/>
              <a:t> Tell him what time to be home </a:t>
            </a:r>
          </a:p>
          <a:p>
            <a:pPr>
              <a:buNone/>
            </a:pPr>
            <a:r>
              <a:rPr lang="en-US" dirty="0" smtClean="0"/>
              <a:t>b</a:t>
            </a:r>
            <a:r>
              <a:rPr lang="hr-HR" dirty="0" smtClean="0"/>
              <a:t>) </a:t>
            </a:r>
            <a:r>
              <a:rPr lang="en-US" dirty="0" smtClean="0"/>
              <a:t> Get upset about his appearance </a:t>
            </a:r>
          </a:p>
          <a:p>
            <a:pPr>
              <a:buNone/>
            </a:pPr>
            <a:r>
              <a:rPr lang="en-GB" dirty="0" smtClean="0"/>
              <a:t>c</a:t>
            </a:r>
            <a:r>
              <a:rPr lang="hr-HR" dirty="0" smtClean="0"/>
              <a:t>) </a:t>
            </a:r>
            <a:r>
              <a:rPr lang="en-GB" dirty="0" smtClean="0"/>
              <a:t> Stop his allowance </a:t>
            </a:r>
          </a:p>
          <a:p>
            <a:pPr>
              <a:buNone/>
            </a:pPr>
            <a:r>
              <a:rPr lang="en-US" dirty="0" smtClean="0"/>
              <a:t>d</a:t>
            </a:r>
            <a:r>
              <a:rPr lang="hr-HR" dirty="0" smtClean="0"/>
              <a:t>) </a:t>
            </a:r>
            <a:r>
              <a:rPr lang="en-US" dirty="0" smtClean="0"/>
              <a:t> Tell him to clean up his room 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25404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500166" y="571480"/>
            <a:ext cx="7498080" cy="560548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What does </a:t>
            </a:r>
            <a:r>
              <a:rPr lang="en-US" b="1" i="1" dirty="0" smtClean="0"/>
              <a:t>nag  mean? </a:t>
            </a:r>
          </a:p>
          <a:p>
            <a:pPr>
              <a:buNone/>
            </a:pPr>
            <a:r>
              <a:rPr lang="en-US" dirty="0" smtClean="0"/>
              <a:t>a</a:t>
            </a:r>
            <a:r>
              <a:rPr lang="hr-HR" dirty="0" smtClean="0"/>
              <a:t>)</a:t>
            </a:r>
            <a:r>
              <a:rPr lang="en-US" dirty="0" smtClean="0"/>
              <a:t> criticize or tell someone what to do </a:t>
            </a:r>
          </a:p>
          <a:p>
            <a:pPr>
              <a:buNone/>
            </a:pPr>
            <a:r>
              <a:rPr lang="en-GB" dirty="0" smtClean="0"/>
              <a:t>b</a:t>
            </a:r>
            <a:r>
              <a:rPr lang="hr-HR" dirty="0" smtClean="0"/>
              <a:t>)</a:t>
            </a:r>
            <a:r>
              <a:rPr lang="en-GB" dirty="0" smtClean="0"/>
              <a:t> messy </a:t>
            </a:r>
          </a:p>
          <a:p>
            <a:pPr>
              <a:buNone/>
            </a:pPr>
            <a:r>
              <a:rPr lang="en-US" dirty="0" smtClean="0"/>
              <a:t>c</a:t>
            </a:r>
            <a:r>
              <a:rPr lang="hr-HR" dirty="0" smtClean="0"/>
              <a:t>)</a:t>
            </a:r>
            <a:r>
              <a:rPr lang="en-US" dirty="0" smtClean="0"/>
              <a:t> a time or deadline by when someone needs to be home </a:t>
            </a:r>
          </a:p>
          <a:p>
            <a:pPr>
              <a:buNone/>
            </a:pPr>
            <a:r>
              <a:rPr lang="en-GB" dirty="0" smtClean="0"/>
              <a:t>d</a:t>
            </a:r>
            <a:r>
              <a:rPr lang="hr-HR" dirty="0" smtClean="0"/>
              <a:t>)</a:t>
            </a:r>
            <a:r>
              <a:rPr lang="en-GB" dirty="0" smtClean="0"/>
              <a:t> to admire someone </a:t>
            </a:r>
          </a:p>
          <a:p>
            <a:pPr>
              <a:buNone/>
            </a:pPr>
            <a:r>
              <a:rPr lang="en-US" b="1" dirty="0" smtClean="0"/>
              <a:t> When Tom has children what won’t he do? </a:t>
            </a:r>
          </a:p>
          <a:p>
            <a:pPr>
              <a:buNone/>
            </a:pPr>
            <a:r>
              <a:rPr lang="en-GB" dirty="0" smtClean="0"/>
              <a:t>a</a:t>
            </a:r>
            <a:r>
              <a:rPr lang="hr-HR" dirty="0" smtClean="0"/>
              <a:t>)</a:t>
            </a:r>
            <a:r>
              <a:rPr lang="en-GB" dirty="0" smtClean="0"/>
              <a:t> Listen to them </a:t>
            </a:r>
          </a:p>
          <a:p>
            <a:pPr>
              <a:buNone/>
            </a:pPr>
            <a:r>
              <a:rPr lang="en-US" dirty="0" smtClean="0"/>
              <a:t>b</a:t>
            </a:r>
            <a:r>
              <a:rPr lang="hr-HR" dirty="0" smtClean="0"/>
              <a:t>)</a:t>
            </a:r>
            <a:r>
              <a:rPr lang="en-US" dirty="0" smtClean="0"/>
              <a:t> Behave the same as his parents </a:t>
            </a:r>
          </a:p>
          <a:p>
            <a:pPr>
              <a:buNone/>
            </a:pPr>
            <a:r>
              <a:rPr lang="en-US" dirty="0" smtClean="0"/>
              <a:t>c</a:t>
            </a:r>
            <a:r>
              <a:rPr lang="hr-HR" dirty="0" smtClean="0"/>
              <a:t>)</a:t>
            </a:r>
            <a:r>
              <a:rPr lang="en-US" dirty="0" smtClean="0"/>
              <a:t> Be honest with them </a:t>
            </a:r>
          </a:p>
          <a:p>
            <a:pPr>
              <a:buNone/>
            </a:pPr>
            <a:r>
              <a:rPr lang="en-GB" dirty="0" smtClean="0"/>
              <a:t>d</a:t>
            </a:r>
            <a:r>
              <a:rPr lang="hr-HR" dirty="0" smtClean="0"/>
              <a:t>)</a:t>
            </a:r>
            <a:r>
              <a:rPr lang="en-GB" dirty="0" smtClean="0"/>
              <a:t> Argue with them 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54032"/>
          </a:xfrm>
        </p:spPr>
        <p:txBody>
          <a:bodyPr/>
          <a:lstStyle/>
          <a:p>
            <a:r>
              <a:rPr lang="hr-HR" sz="2800" dirty="0" err="1" smtClean="0"/>
              <a:t>Answers</a:t>
            </a:r>
            <a:r>
              <a:rPr lang="hr-HR" sz="2800" dirty="0" smtClean="0"/>
              <a:t>:</a:t>
            </a:r>
            <a:endParaRPr lang="en-GB" sz="2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35608" y="785794"/>
            <a:ext cx="7498080" cy="546260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hr-HR" dirty="0" smtClean="0"/>
              <a:t>-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Why didn’t Tom get along with his m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m when he was young?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hr-HR" sz="2800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He was a teenager </a:t>
            </a:r>
          </a:p>
          <a:p>
            <a:pPr>
              <a:buNone/>
            </a:pPr>
            <a:r>
              <a:rPr lang="hr-HR" sz="28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What made him angry? </a:t>
            </a:r>
          </a:p>
          <a:p>
            <a:pPr>
              <a:buNone/>
            </a:pPr>
            <a:r>
              <a:rPr lang="hr-HR" sz="2800" b="1" dirty="0" smtClean="0">
                <a:latin typeface="Arial" pitchFamily="34" charset="0"/>
                <a:cs typeface="Arial" pitchFamily="34" charset="0"/>
              </a:rPr>
              <a:t>c)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2800" b="1" dirty="0" err="1" smtClean="0">
                <a:latin typeface="Arial" pitchFamily="34" charset="0"/>
                <a:cs typeface="Arial" pitchFamily="34" charset="0"/>
              </a:rPr>
              <a:t>Having</a:t>
            </a:r>
            <a:r>
              <a:rPr lang="hr-HR" sz="2800" b="1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hr-HR" sz="2800" b="1" dirty="0" err="1" smtClean="0">
                <a:latin typeface="Arial" pitchFamily="34" charset="0"/>
                <a:cs typeface="Arial" pitchFamily="34" charset="0"/>
              </a:rPr>
              <a:t>curfew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GB" sz="28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r-HR" sz="28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What didn’t his parents do? </a:t>
            </a:r>
          </a:p>
          <a:p>
            <a:pPr>
              <a:buNone/>
            </a:pPr>
            <a:r>
              <a:rPr lang="en-GB" b="1" dirty="0" smtClean="0"/>
              <a:t>c</a:t>
            </a:r>
            <a:r>
              <a:rPr lang="hr-HR" sz="3000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GB" sz="3000" b="1" dirty="0" smtClean="0">
                <a:latin typeface="Arial" pitchFamily="34" charset="0"/>
                <a:cs typeface="Arial" pitchFamily="34" charset="0"/>
              </a:rPr>
              <a:t> Stop his allowance </a:t>
            </a:r>
          </a:p>
          <a:p>
            <a:pPr>
              <a:buNone/>
            </a:pPr>
            <a:r>
              <a:rPr lang="hr-HR" sz="30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What does </a:t>
            </a:r>
            <a:r>
              <a:rPr lang="en-US" sz="3000" i="1" dirty="0" smtClean="0">
                <a:latin typeface="Arial" pitchFamily="34" charset="0"/>
                <a:cs typeface="Arial" pitchFamily="34" charset="0"/>
              </a:rPr>
              <a:t>nag  mean?</a:t>
            </a:r>
            <a:r>
              <a:rPr lang="en-US" sz="3000" b="1" i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hr-HR" sz="3000" b="1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 criticize or tell someone what to do</a:t>
            </a:r>
            <a:endParaRPr lang="hr-HR" sz="3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r-HR" sz="30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When Tom has children what won’t he do?</a:t>
            </a:r>
            <a:endParaRPr lang="hr-HR" sz="3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 b</a:t>
            </a:r>
            <a:r>
              <a:rPr lang="hr-HR" sz="3000" b="1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 Behave the same as his parents </a:t>
            </a:r>
          </a:p>
          <a:p>
            <a:pPr>
              <a:buFontTx/>
              <a:buChar char="-"/>
            </a:pPr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j">
  <a:themeElements>
    <a:clrScheme name="Solsticij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j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j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92</TotalTime>
  <Words>1524</Words>
  <Application>Microsoft Office PowerPoint</Application>
  <PresentationFormat>Prikaz na zaslonu (4:3)</PresentationFormat>
  <Paragraphs>178</Paragraphs>
  <Slides>15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21" baseType="lpstr">
      <vt:lpstr>Arial</vt:lpstr>
      <vt:lpstr>Calibri</vt:lpstr>
      <vt:lpstr>Gill Sans MT</vt:lpstr>
      <vt:lpstr>Verdana</vt:lpstr>
      <vt:lpstr>Wingdings 2</vt:lpstr>
      <vt:lpstr>Solsticij</vt:lpstr>
      <vt:lpstr> 1) Fill in the blanks with the correct tense of the verb: </vt:lpstr>
      <vt:lpstr>Answers:</vt:lpstr>
      <vt:lpstr>2) Write the correct prepositions:  to / in / at / on / for / on / at / in / at / to </vt:lpstr>
      <vt:lpstr>Answers:</vt:lpstr>
      <vt:lpstr>3.Read the text:</vt:lpstr>
      <vt:lpstr>Choose the right anwer:</vt:lpstr>
      <vt:lpstr>PowerPoint prezentacija</vt:lpstr>
      <vt:lpstr>PowerPoint prezentacija</vt:lpstr>
      <vt:lpstr>Answers:</vt:lpstr>
      <vt:lpstr>4. Choose the most suitable  prepositions:</vt:lpstr>
      <vt:lpstr>Answers:</vt:lpstr>
      <vt:lpstr>Choose the most suitable  prepositions:</vt:lpstr>
      <vt:lpstr>Answers: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1) Fill in the blanks with the correct tense of the verb: </dc:title>
  <cp:lastModifiedBy>Zbornica2</cp:lastModifiedBy>
  <cp:revision>24</cp:revision>
  <cp:lastPrinted>2017-05-25T07:47:34Z</cp:lastPrinted>
  <dcterms:modified xsi:type="dcterms:W3CDTF">2017-05-25T07:48:15Z</dcterms:modified>
</cp:coreProperties>
</file>