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280" autoAdjust="0"/>
  </p:normalViewPr>
  <p:slideViewPr>
    <p:cSldViewPr showGuides="1">
      <p:cViewPr varScale="1">
        <p:scale>
          <a:sx n="57" d="100"/>
          <a:sy n="57" d="100"/>
        </p:scale>
        <p:origin x="-618" y="-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pPr/>
              <a:t>5/16/2017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pPr/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5/16/2017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2383" y="1498601"/>
            <a:ext cx="7008574" cy="329882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2383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22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/>
              <a:pPr/>
              <a:t>5/16/2017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10434712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/>
              <a:pPr/>
              <a:t>5/16/2017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50715339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/>
              <a:pPr/>
              <a:t>5/16/2017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563524165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auto"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9" y="4445000"/>
            <a:ext cx="7008574" cy="1930400"/>
          </a:xfrm>
        </p:spPr>
        <p:txBody>
          <a:bodyPr anchor="t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9" y="3124200"/>
            <a:ext cx="7008574" cy="1296987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9634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1706581" indent="0">
              <a:buNone/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pPr/>
              <a:t>5/16/2017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89339130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pPr/>
              <a:t>5/16/2017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5283013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pPr/>
              <a:t>5/16/2017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16763869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/>
              <a:pPr/>
              <a:t>5/16/2017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068731853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1701800"/>
            <a:ext cx="3351927" cy="28448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21" y="4648200"/>
            <a:ext cx="3351927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/>
              <a:pPr/>
              <a:t>5/16/2017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68072039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/>
              <a:pPr/>
              <a:t>5/16/2017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21337468"/>
      </p:ext>
    </p:extLst>
  </p:cSld>
  <p:clrMapOvr>
    <a:masterClrMapping/>
  </p:clrMapOvr>
  <p:transition spd="med" advTm="60000">
    <p:random/>
    <p:sndAc>
      <p:stSnd>
        <p:snd r:embed="rId1" name="drumroll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721" y="0"/>
            <a:ext cx="11579384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2DD204D1-F9BD-4643-8480-6EA41EB484F1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 baseline="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0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5" r:id="rId8"/>
    <p:sldLayoutId id="2147483676" r:id="rId9"/>
    <p:sldLayoutId id="2147483677" r:id="rId10"/>
    <p:sldLayoutId id="2147483678" r:id="rId11"/>
  </p:sldLayoutIdLst>
  <p:transition spd="med" advTm="60000">
    <p:random/>
    <p:sndAc>
      <p:stSnd>
        <p:snd r:embed="rId13" name="drumroll.wav" builtIn="1"/>
      </p:stSnd>
    </p:sndAc>
  </p:transition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6612" y="4114800"/>
            <a:ext cx="7034345" cy="990600"/>
          </a:xfrm>
        </p:spPr>
        <p:txBody>
          <a:bodyPr>
            <a:normAutofit/>
          </a:bodyPr>
          <a:lstStyle/>
          <a:p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 ENGLISH  QUIZ</a:t>
            </a:r>
            <a:endParaRPr lang="en-US" sz="6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6612" y="5105400"/>
            <a:ext cx="7034345" cy="1524000"/>
          </a:xfrm>
        </p:spPr>
        <p:txBody>
          <a:bodyPr>
            <a:normAutofit lnSpcReduction="10000"/>
          </a:bodyPr>
          <a:lstStyle/>
          <a:p>
            <a:r>
              <a:rPr lang="hr-HR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Grade  VIIIth</a:t>
            </a:r>
          </a:p>
          <a:p>
            <a:r>
              <a:rPr lang="hr-H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KEY</a:t>
            </a:r>
            <a:endParaRPr lang="en-US" sz="60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ljerka\Desktop\Quiz VIIIth '17\insp.motiv.expr\creative-typography-card-phrase-vector-poster-rabbit-decor-elements-color-image-success-not-easy-design-t-shirt-841258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4013" y="0"/>
            <a:ext cx="9294812" cy="4114800"/>
          </a:xfrm>
          <a:prstGeom prst="ellipse">
            <a:avLst/>
          </a:prstGeom>
          <a:ln w="63500" cap="rnd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50340329"/>
      </p:ext>
    </p:extLst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152400"/>
            <a:ext cx="11582399" cy="1600200"/>
          </a:xfrm>
        </p:spPr>
        <p:txBody>
          <a:bodyPr>
            <a:normAutofit/>
          </a:bodyPr>
          <a:lstStyle/>
          <a:p>
            <a:r>
              <a:rPr lang="hr-HR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  </a:t>
            </a:r>
            <a:r>
              <a:rPr lang="hr-HR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 Nouns and Adjectives</a:t>
            </a:r>
            <a:br>
              <a:rPr lang="hr-HR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hr-HR" sz="5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 these  Verbs.</a:t>
            </a:r>
            <a:endParaRPr lang="hr-HR" sz="54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1117600" y="2209800"/>
          <a:ext cx="3452812" cy="4114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52812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bg1"/>
                          </a:solidFill>
                        </a:rPr>
                        <a:t>Verb Form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achieve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convert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emphasize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produce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teach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envy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depend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8) </a:t>
                      </a:r>
                      <a:r>
                        <a:rPr lang="hr-HR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ignore</a:t>
                      </a:r>
                      <a:endParaRPr lang="hr-H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5027613" y="2209800"/>
          <a:ext cx="6246812" cy="4114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23406"/>
                <a:gridCol w="3123406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Noun Form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Adjective Form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achievement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achievable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conversion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convertible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emphasis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emphatic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production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productive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teaching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teachable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envy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envious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dependence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dependent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ignorance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ignorant</a:t>
                      </a:r>
                      <a:endParaRPr lang="hr-HR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ljerka\Desktop\Quiz VIIIth '17\world-our-hands-map-painted-435756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8882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152400"/>
            <a:ext cx="10361851" cy="1676400"/>
          </a:xfrm>
        </p:spPr>
        <p:txBody>
          <a:bodyPr>
            <a:noAutofit/>
          </a:bodyPr>
          <a:lstStyle/>
          <a:p>
            <a:r>
              <a:rPr lang="hr-HR" sz="6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6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hr-HR" sz="6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hr-HR" sz="6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</a:t>
            </a:r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‘C’ for ‘</a:t>
            </a:r>
            <a:r>
              <a:rPr lang="hr-HR" sz="6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b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‘I’ for ‘</a:t>
            </a:r>
            <a:r>
              <a:rPr lang="hr-HR" sz="6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Incorrect</a:t>
            </a:r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’.</a:t>
            </a:r>
            <a:endParaRPr lang="hr-HR" sz="60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2057400"/>
            <a:ext cx="10209451" cy="44196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1)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In spite of the traffic was bad,  I arrived on time.    </a:t>
            </a:r>
            <a:r>
              <a:rPr lang="hr-HR" sz="4000" b="1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hr-HR" sz="2800" b="1" u="sng" dirty="0" smtClean="0">
                <a:solidFill>
                  <a:srgbClr val="C00000"/>
                </a:solidFill>
                <a:cs typeface="Arial" pitchFamily="34" charset="0"/>
              </a:rPr>
              <a:t>In spite of the bad traffic, I arrived on time.</a:t>
            </a:r>
            <a:endParaRPr lang="hr-HR" sz="2800" dirty="0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2)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Pleasing pople all the time are very hard.                </a:t>
            </a:r>
            <a:r>
              <a:rPr lang="hr-HR" sz="4000" b="1" dirty="0" smtClean="0">
                <a:solidFill>
                  <a:srgbClr val="C00000"/>
                </a:solidFill>
                <a:cs typeface="Arial" pitchFamily="34" charset="0"/>
              </a:rPr>
              <a:t>I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</a:t>
            </a:r>
            <a:r>
              <a:rPr lang="hr-HR" sz="2800" b="1" u="sng" dirty="0" smtClean="0">
                <a:solidFill>
                  <a:srgbClr val="C00000"/>
                </a:solidFill>
                <a:cs typeface="Arial" pitchFamily="34" charset="0"/>
              </a:rPr>
              <a:t>Pleasing people all the time is very hard.</a:t>
            </a:r>
          </a:p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3)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 will continue to work as long as my health </a:t>
            </a:r>
          </a:p>
          <a:p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is good.                                                                        </a:t>
            </a:r>
            <a:r>
              <a:rPr lang="hr-HR" sz="4000" b="1" dirty="0" smtClean="0">
                <a:solidFill>
                  <a:srgbClr val="C00000"/>
                </a:solidFill>
                <a:cs typeface="Arial" pitchFamily="34" charset="0"/>
              </a:rPr>
              <a:t>C</a:t>
            </a:r>
            <a:endParaRPr lang="hr-HR" sz="28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28600"/>
            <a:ext cx="10133250" cy="14478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4)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I tried hardly to remember his name, but I couldn’t.     </a:t>
            </a:r>
            <a:r>
              <a:rPr lang="hr-HR" sz="4000" b="1" dirty="0" smtClean="0">
                <a:solidFill>
                  <a:srgbClr val="C00000"/>
                </a:solidFill>
              </a:rPr>
              <a:t>I</a:t>
            </a:r>
            <a:br>
              <a:rPr lang="hr-HR" sz="4000" b="1" dirty="0" smtClean="0">
                <a:solidFill>
                  <a:srgbClr val="C00000"/>
                </a:solidFill>
              </a:rPr>
            </a:br>
            <a:r>
              <a:rPr lang="hr-HR" sz="4000" b="1" dirty="0" smtClean="0">
                <a:solidFill>
                  <a:srgbClr val="C00000"/>
                </a:solidFill>
              </a:rPr>
              <a:t>   </a:t>
            </a:r>
            <a:r>
              <a:rPr lang="hr-HR" sz="2800" b="1" u="sng" dirty="0" smtClean="0">
                <a:solidFill>
                  <a:srgbClr val="C00000"/>
                </a:solidFill>
              </a:rPr>
              <a:t>I tried hard to remember his name, but I couldn’t.</a:t>
            </a: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81200"/>
            <a:ext cx="10209451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5)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Did anyone hear John to leave the house?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I</a:t>
            </a: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</a:rPr>
              <a:t>     </a:t>
            </a:r>
            <a:r>
              <a:rPr lang="hr-HR" sz="2800" b="1" u="sng" dirty="0" smtClean="0">
                <a:solidFill>
                  <a:srgbClr val="C00000"/>
                </a:solidFill>
              </a:rPr>
              <a:t>Did anyone hear John leave the house?</a:t>
            </a:r>
            <a:r>
              <a:rPr lang="hr-HR" sz="2800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hr-HR" sz="28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6)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Can you tell me why is she always late?     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I</a:t>
            </a:r>
            <a:endParaRPr lang="hr-H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hr-HR" sz="2800" b="1" u="sng" dirty="0" smtClean="0">
                <a:solidFill>
                  <a:srgbClr val="C00000"/>
                </a:solidFill>
              </a:rPr>
              <a:t>Can you tell me why she is always late?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7)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You should take an umbrella. It may rain before           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evening.                                                        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C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6200"/>
            <a:ext cx="10209450" cy="10668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8)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This jacket is too small. I need a more larger one.          </a:t>
            </a:r>
            <a:r>
              <a:rPr lang="hr-HR" sz="4000" b="1" dirty="0" smtClean="0">
                <a:solidFill>
                  <a:srgbClr val="C00000"/>
                </a:solidFill>
              </a:rPr>
              <a:t>I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hr-HR" sz="2800" b="1" u="sng" dirty="0" smtClean="0">
                <a:solidFill>
                  <a:srgbClr val="C00000"/>
                </a:solidFill>
              </a:rPr>
              <a:t>This jacket is too small. I need a larger one.</a:t>
            </a: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2" y="1447800"/>
            <a:ext cx="10285651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3000" b="1" dirty="0" smtClean="0">
                <a:solidFill>
                  <a:schemeClr val="accent1">
                    <a:lumMod val="50000"/>
                  </a:schemeClr>
                </a:solidFill>
              </a:rPr>
              <a:t>9)</a:t>
            </a:r>
            <a:r>
              <a:rPr lang="hr-HR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You’d better take off your wet overcoat and those  muddy shoes.                                                  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C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</a:t>
            </a:r>
            <a:endParaRPr lang="hr-HR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10)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We had an early breakfast this morning</a:t>
            </a:r>
            <a:r>
              <a:rPr lang="hr-HR" sz="3000" dirty="0" smtClean="0">
                <a:solidFill>
                  <a:schemeClr val="accent1">
                    <a:lumMod val="50000"/>
                  </a:schemeClr>
                </a:solidFill>
              </a:rPr>
              <a:t>.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C</a:t>
            </a:r>
            <a:r>
              <a:rPr lang="hr-HR" sz="3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endParaRPr lang="hr-HR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11)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The boy was knocked down by a bus while he  was  crossing the street yesterday.                        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C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</a:t>
            </a:r>
            <a:endParaRPr lang="hr-HR" sz="2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12)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Did you remember buying any milk when </a:t>
            </a:r>
            <a:r>
              <a:rPr lang="hr-HR" sz="2800" smtClean="0">
                <a:solidFill>
                  <a:schemeClr val="accent1">
                    <a:lumMod val="50000"/>
                  </a:schemeClr>
                </a:solidFill>
              </a:rPr>
              <a:t>you were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at the shops earlier?                                              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I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</a:t>
            </a:r>
            <a:r>
              <a:rPr lang="hr-HR" sz="4000" b="1" dirty="0" smtClean="0">
                <a:solidFill>
                  <a:srgbClr val="C00000"/>
                </a:solidFill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</a:rPr>
              <a:t>Did you remember to buy any milk when you were at the shops earlier?</a:t>
            </a:r>
            <a:r>
              <a:rPr lang="hr-HR" sz="2800" u="sng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hr-HR" sz="28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76200"/>
            <a:ext cx="10133251" cy="1066800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  </a:t>
            </a:r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 the  Mistakes.</a:t>
            </a:r>
            <a:endParaRPr lang="hr-HR" sz="6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524000"/>
            <a:ext cx="10209451" cy="50292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1)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If I [was] you, I [wouldn't] interfere [on] his business.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hr-HR" sz="2800" dirty="0" smtClean="0">
                <a:solidFill>
                  <a:srgbClr val="C00000"/>
                </a:solidFill>
              </a:rPr>
              <a:t>      </a:t>
            </a:r>
            <a:r>
              <a:rPr lang="hr-HR" sz="2800" b="1" u="sng" dirty="0" smtClean="0">
                <a:solidFill>
                  <a:srgbClr val="C00000"/>
                </a:solidFill>
              </a:rPr>
              <a:t>If I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[w</a:t>
            </a:r>
            <a:r>
              <a:rPr lang="hr-HR" sz="2800" b="1" i="1" u="sng" dirty="0" smtClean="0">
                <a:solidFill>
                  <a:srgbClr val="C00000"/>
                </a:solidFill>
              </a:rPr>
              <a:t>ere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hr-HR" sz="2800" b="1" u="sng" dirty="0" smtClean="0">
                <a:solidFill>
                  <a:srgbClr val="C00000"/>
                </a:solidFill>
              </a:rPr>
              <a:t>you, I wouldn’t interfere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</a:t>
            </a:r>
            <a:r>
              <a:rPr lang="hr-HR" sz="2800" b="1" i="1" u="sng" dirty="0" smtClean="0">
                <a:solidFill>
                  <a:srgbClr val="C00000"/>
                </a:solidFill>
              </a:rPr>
              <a:t>i</a:t>
            </a:r>
            <a:r>
              <a:rPr lang="en-US" sz="2800" b="1" i="1" u="sng" dirty="0" smtClean="0">
                <a:solidFill>
                  <a:srgbClr val="C00000"/>
                </a:solidFill>
              </a:rPr>
              <a:t>n]</a:t>
            </a:r>
            <a:r>
              <a:rPr lang="hr-HR" sz="2800" b="1" i="1" u="sng" dirty="0" smtClean="0">
                <a:solidFill>
                  <a:srgbClr val="C00000"/>
                </a:solidFill>
              </a:rPr>
              <a:t> </a:t>
            </a:r>
            <a:r>
              <a:rPr lang="hr-HR" sz="2800" b="1" u="sng" dirty="0" smtClean="0">
                <a:solidFill>
                  <a:srgbClr val="C00000"/>
                </a:solidFill>
              </a:rPr>
              <a:t>his business.</a:t>
            </a:r>
          </a:p>
          <a:p>
            <a:pPr marL="514350" indent="-514350"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2)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Our last two days in Florida were [slight] spoiled [with] the weather.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800" b="1" u="sng" dirty="0" smtClean="0">
                <a:solidFill>
                  <a:srgbClr val="C00000"/>
                </a:solidFill>
              </a:rPr>
              <a:t>Our last two days in Florida were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[slight</a:t>
            </a:r>
            <a:r>
              <a:rPr lang="hr-HR" sz="2800" b="1" i="1" u="sng" dirty="0" smtClean="0">
                <a:solidFill>
                  <a:srgbClr val="C00000"/>
                </a:solidFill>
              </a:rPr>
              <a:t>ly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spoiled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</a:t>
            </a:r>
            <a:r>
              <a:rPr lang="hr-HR" sz="2800" b="1" i="1" u="sng" dirty="0" smtClean="0">
                <a:solidFill>
                  <a:srgbClr val="C00000"/>
                </a:solidFill>
              </a:rPr>
              <a:t>by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the weather.</a:t>
            </a:r>
            <a:endParaRPr lang="hr-HR" sz="2800" b="1" u="sng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3)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Before you [signing] anything important, pay attention to the fine print.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800" b="1" u="sng" dirty="0" smtClean="0">
                <a:solidFill>
                  <a:srgbClr val="C00000"/>
                </a:solidFill>
              </a:rPr>
              <a:t>Before you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[sign] </a:t>
            </a:r>
            <a:r>
              <a:rPr lang="en-US" sz="2800" b="1" u="sng" dirty="0" smtClean="0">
                <a:solidFill>
                  <a:srgbClr val="C00000"/>
                </a:solidFill>
              </a:rPr>
              <a:t>anything important, pay attention to the fine print.</a:t>
            </a:r>
            <a:endParaRPr lang="hr-HR" sz="2800" b="1" u="sng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0"/>
            <a:ext cx="10361851" cy="2057400"/>
          </a:xfrm>
        </p:spPr>
        <p:txBody>
          <a:bodyPr>
            <a:normAutofit fontScale="90000"/>
          </a:bodyPr>
          <a:lstStyle/>
          <a:p>
            <a: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  <a:t>4)</a:t>
            </a:r>
            <a:r>
              <a:rPr lang="hr-HR" sz="31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The farmer had to wear boots because the fields were</a:t>
            </a:r>
            <a:r>
              <a:rPr lang="hr-HR" sz="31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31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3100" dirty="0" smtClean="0">
                <a:solidFill>
                  <a:schemeClr val="accent1">
                    <a:lumMod val="50000"/>
                  </a:schemeClr>
                </a:solidFill>
              </a:rPr>
              <a:t>     wet and </a:t>
            </a: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[mud].</a:t>
            </a:r>
            <a:r>
              <a:rPr lang="hr-HR" sz="31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3100" b="1" u="sng" dirty="0" smtClean="0">
                <a:solidFill>
                  <a:srgbClr val="C00000"/>
                </a:solidFill>
              </a:rPr>
              <a:t>The farmer had to wear boots because the fields were </a:t>
            </a:r>
            <a:r>
              <a:rPr lang="hr-HR" sz="3100" b="1" u="sng" dirty="0" smtClean="0">
                <a:solidFill>
                  <a:srgbClr val="C00000"/>
                </a:solidFill>
              </a:rPr>
              <a:t/>
            </a:r>
            <a:br>
              <a:rPr lang="hr-HR" sz="3100" b="1" u="sng" dirty="0" smtClean="0">
                <a:solidFill>
                  <a:srgbClr val="C00000"/>
                </a:solidFill>
              </a:rPr>
            </a:br>
            <a:r>
              <a:rPr lang="hr-HR" sz="3100" b="1" dirty="0" smtClean="0">
                <a:solidFill>
                  <a:srgbClr val="C00000"/>
                </a:solidFill>
              </a:rPr>
              <a:t>    </a:t>
            </a:r>
            <a:r>
              <a:rPr lang="en-US" sz="3100" b="1" u="sng" dirty="0" smtClean="0">
                <a:solidFill>
                  <a:srgbClr val="C00000"/>
                </a:solidFill>
              </a:rPr>
              <a:t>wet</a:t>
            </a:r>
            <a:r>
              <a:rPr lang="hr-HR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u="sng" dirty="0" smtClean="0">
                <a:solidFill>
                  <a:srgbClr val="C00000"/>
                </a:solidFill>
              </a:rPr>
              <a:t>and </a:t>
            </a:r>
            <a:r>
              <a:rPr lang="hr-HR" sz="3100" b="1" u="sng" dirty="0" smtClean="0">
                <a:solidFill>
                  <a:srgbClr val="C00000"/>
                </a:solidFill>
              </a:rPr>
              <a:t> </a:t>
            </a:r>
            <a:r>
              <a:rPr lang="en-US" sz="3100" b="1" i="1" u="sng" dirty="0" smtClean="0">
                <a:solidFill>
                  <a:srgbClr val="C00000"/>
                </a:solidFill>
              </a:rPr>
              <a:t>[mud</a:t>
            </a:r>
            <a:r>
              <a:rPr lang="hr-HR" sz="3100" b="1" i="1" u="sng" dirty="0" smtClean="0">
                <a:solidFill>
                  <a:srgbClr val="C00000"/>
                </a:solidFill>
              </a:rPr>
              <a:t>dy</a:t>
            </a:r>
            <a:r>
              <a:rPr lang="en-US" sz="3100" b="1" i="1" u="sng" dirty="0" smtClean="0">
                <a:solidFill>
                  <a:srgbClr val="C00000"/>
                </a:solidFill>
              </a:rPr>
              <a:t>]. </a:t>
            </a: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endParaRPr lang="hr-HR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812" y="1981200"/>
            <a:ext cx="10361851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5)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He was [pleased] to hear such a fine musician [plays]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his favorite piece of music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2800" b="1" u="sng" dirty="0" smtClean="0">
                <a:solidFill>
                  <a:srgbClr val="C00000"/>
                </a:solidFill>
              </a:rPr>
              <a:t>He was pleased to hear such a fine musician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[play] </a:t>
            </a:r>
            <a:r>
              <a:rPr lang="en-US" sz="2800" b="1" u="sng" dirty="0" smtClean="0">
                <a:solidFill>
                  <a:srgbClr val="C00000"/>
                </a:solidFill>
              </a:rPr>
              <a:t>his favorite piece of music.</a:t>
            </a:r>
            <a:endParaRPr lang="hr-HR" sz="2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6)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That river [rose] five feet since yesterday.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800" b="1" u="sng" dirty="0" smtClean="0">
                <a:solidFill>
                  <a:srgbClr val="C00000"/>
                </a:solidFill>
              </a:rPr>
              <a:t>That river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</a:t>
            </a:r>
            <a:r>
              <a:rPr lang="hr-HR" sz="2800" b="1" i="1" u="sng" dirty="0" smtClean="0">
                <a:solidFill>
                  <a:srgbClr val="C00000"/>
                </a:solidFill>
              </a:rPr>
              <a:t>has risen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five feet since yesterday.</a:t>
            </a:r>
            <a:endParaRPr lang="hr-HR" sz="2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7)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Did you take my [car's key] [for] mistake?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en-US" sz="2800" b="1" u="sng" dirty="0" smtClean="0">
                <a:solidFill>
                  <a:srgbClr val="C00000"/>
                </a:solidFill>
              </a:rPr>
              <a:t>Did you take my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[car key] [</a:t>
            </a:r>
            <a:r>
              <a:rPr lang="hr-HR" sz="2800" b="1" i="1" u="sng" dirty="0" smtClean="0">
                <a:solidFill>
                  <a:srgbClr val="C00000"/>
                </a:solidFill>
              </a:rPr>
              <a:t>by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mistake?</a:t>
            </a:r>
            <a:endParaRPr lang="hr-HR" sz="2800" b="1" u="sng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ljerka\Desktop\Quiz VIIIth '17\insp.motiv.expr\just-try-something-new-quote-typographical-poster-albert-eins-einstein-51662458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A3B3"/>
              </a:clrFrom>
              <a:clrTo>
                <a:srgbClr val="00A3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71011" y="3581400"/>
            <a:ext cx="2817813" cy="3276600"/>
          </a:xfrm>
          <a:prstGeom prst="ellipse">
            <a:avLst/>
          </a:prstGeom>
          <a:ln w="63500" cap="rnd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28600"/>
            <a:ext cx="10514250" cy="1524000"/>
          </a:xfrm>
        </p:spPr>
        <p:txBody>
          <a:bodyPr>
            <a:normAutofit fontScale="90000"/>
          </a:bodyPr>
          <a:lstStyle/>
          <a:p>
            <a: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  <a:t>8)</a:t>
            </a: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100" dirty="0" smtClean="0">
                <a:solidFill>
                  <a:schemeClr val="accent1">
                    <a:lumMod val="50000"/>
                  </a:schemeClr>
                </a:solidFill>
              </a:rPr>
              <a:t>I'm looking forward to [see] you again. </a:t>
            </a:r>
            <a: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31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3100" b="1" u="sng" dirty="0" smtClean="0">
                <a:solidFill>
                  <a:srgbClr val="C00000"/>
                </a:solidFill>
              </a:rPr>
              <a:t>I'm looking forward to </a:t>
            </a:r>
            <a:r>
              <a:rPr lang="en-US" sz="3100" b="1" i="1" u="sng" dirty="0" smtClean="0">
                <a:solidFill>
                  <a:srgbClr val="C00000"/>
                </a:solidFill>
              </a:rPr>
              <a:t>[see</a:t>
            </a:r>
            <a:r>
              <a:rPr lang="hr-HR" sz="3100" b="1" i="1" u="sng" dirty="0" smtClean="0">
                <a:solidFill>
                  <a:srgbClr val="C00000"/>
                </a:solidFill>
              </a:rPr>
              <a:t>ing</a:t>
            </a:r>
            <a:r>
              <a:rPr lang="en-US" sz="3100" b="1" i="1" u="sng" dirty="0" smtClean="0">
                <a:solidFill>
                  <a:srgbClr val="C00000"/>
                </a:solidFill>
              </a:rPr>
              <a:t>] </a:t>
            </a:r>
            <a:r>
              <a:rPr lang="en-US" sz="3100" b="1" u="sng" dirty="0" smtClean="0">
                <a:solidFill>
                  <a:srgbClr val="C00000"/>
                </a:solidFill>
              </a:rPr>
              <a:t>you again. </a:t>
            </a: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800" dirty="0" smtClean="0"/>
              <a:t/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219200"/>
            <a:ext cx="1013325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9)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Very [little] scientists come up with [complete] new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answers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to the world's problems.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Very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</a:t>
            </a:r>
            <a:r>
              <a:rPr lang="hr-HR" sz="2800" b="1" i="1" u="sng" dirty="0" smtClean="0">
                <a:solidFill>
                  <a:srgbClr val="C00000"/>
                </a:solidFill>
              </a:rPr>
              <a:t>few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scientists come up with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[complete</a:t>
            </a:r>
            <a:r>
              <a:rPr lang="hr-HR" sz="2800" b="1" i="1" u="sng" dirty="0" smtClean="0">
                <a:solidFill>
                  <a:srgbClr val="C00000"/>
                </a:solidFill>
              </a:rPr>
              <a:t>ly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new </a:t>
            </a:r>
            <a:r>
              <a:rPr lang="hr-HR" sz="2800" b="1" u="sng" dirty="0" smtClean="0">
                <a:solidFill>
                  <a:srgbClr val="C00000"/>
                </a:solidFill>
              </a:rPr>
              <a:t>  </a:t>
            </a:r>
            <a:r>
              <a:rPr lang="en-US" sz="2800" b="1" u="sng" dirty="0" smtClean="0">
                <a:solidFill>
                  <a:srgbClr val="C00000"/>
                </a:solidFill>
              </a:rPr>
              <a:t>answers</a:t>
            </a:r>
            <a:r>
              <a:rPr lang="hr-HR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</a:rPr>
              <a:t>to the world's problems.</a:t>
            </a:r>
            <a:endParaRPr lang="hr-HR" sz="2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10)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He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often tells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 me [to not] sneak up behind him.</a:t>
            </a:r>
            <a:endParaRPr lang="hr-H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2800" b="1" u="sng" dirty="0" smtClean="0">
                <a:solidFill>
                  <a:srgbClr val="C00000"/>
                </a:solidFill>
              </a:rPr>
              <a:t>He</a:t>
            </a:r>
            <a:r>
              <a:rPr lang="hr-HR" sz="2800" b="1" u="sng" dirty="0" smtClean="0">
                <a:solidFill>
                  <a:srgbClr val="C00000"/>
                </a:solidFill>
              </a:rPr>
              <a:t> often</a:t>
            </a:r>
            <a:r>
              <a:rPr lang="en-US" sz="2800" b="1" u="sng" dirty="0" smtClean="0">
                <a:solidFill>
                  <a:srgbClr val="C00000"/>
                </a:solidFill>
              </a:rPr>
              <a:t> t</a:t>
            </a:r>
            <a:r>
              <a:rPr lang="hr-HR" sz="2800" b="1" u="sng" dirty="0" smtClean="0">
                <a:solidFill>
                  <a:srgbClr val="C00000"/>
                </a:solidFill>
              </a:rPr>
              <a:t>ells</a:t>
            </a:r>
            <a:r>
              <a:rPr lang="en-US" sz="2800" b="1" u="sng" dirty="0" smtClean="0">
                <a:solidFill>
                  <a:srgbClr val="C00000"/>
                </a:solidFill>
              </a:rPr>
              <a:t> me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[not</a:t>
            </a:r>
            <a:r>
              <a:rPr lang="hr-HR" sz="2800" b="1" i="1" u="sng" dirty="0" smtClean="0">
                <a:solidFill>
                  <a:srgbClr val="C00000"/>
                </a:solidFill>
              </a:rPr>
              <a:t> to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sneak up behind him</a:t>
            </a:r>
            <a:r>
              <a:rPr lang="hr-HR" sz="2800" b="1" u="sng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11)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They lightened the weight of the box b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[remove]several things from it</a:t>
            </a:r>
            <a:r>
              <a:rPr lang="hr-HR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en-US" sz="2800" b="1" u="sng" dirty="0" smtClean="0">
                <a:solidFill>
                  <a:srgbClr val="C00000"/>
                </a:solidFill>
              </a:rPr>
              <a:t>They lightened the weight of the box by [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remov</a:t>
            </a:r>
            <a:r>
              <a:rPr lang="hr-HR" sz="2800" b="1" u="sng" dirty="0" smtClean="0">
                <a:solidFill>
                  <a:srgbClr val="C00000"/>
                </a:solidFill>
              </a:rPr>
              <a:t>ing</a:t>
            </a:r>
            <a:r>
              <a:rPr lang="en-US" sz="2800" b="1" u="sng" dirty="0" smtClean="0">
                <a:solidFill>
                  <a:srgbClr val="C00000"/>
                </a:solidFill>
              </a:rPr>
              <a:t>]</a:t>
            </a:r>
            <a:r>
              <a:rPr lang="hr-HR" sz="2800" b="1" u="sng" dirty="0" smtClean="0">
                <a:solidFill>
                  <a:srgbClr val="C00000"/>
                </a:solidFill>
              </a:rPr>
              <a:t>    </a:t>
            </a:r>
            <a:r>
              <a:rPr lang="en-US" sz="2800" b="1" u="sng" dirty="0" smtClean="0">
                <a:solidFill>
                  <a:srgbClr val="C00000"/>
                </a:solidFill>
              </a:rPr>
              <a:t>several things from it.</a:t>
            </a:r>
            <a:endParaRPr lang="hr-HR" sz="2800" u="sng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ljerka\Desktop\Quiz VIIIth '17\insp.motiv.expr\never-give-up-motivational-message-written-wooden-tiles-8101311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91A33"/>
              </a:clrFrom>
              <a:clrTo>
                <a:srgbClr val="D91A3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52011" y="2514600"/>
            <a:ext cx="2436813" cy="3048000"/>
          </a:xfrm>
          <a:prstGeom prst="ellipse">
            <a:avLst/>
          </a:prstGeom>
          <a:ln w="63500" cap="rnd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2" y="76200"/>
            <a:ext cx="10285651" cy="1447800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12)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The leading runner was two miles [further] ahead.</a:t>
            </a: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b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800" b="1" u="sng" dirty="0" smtClean="0">
                <a:solidFill>
                  <a:srgbClr val="C00000"/>
                </a:solidFill>
              </a:rPr>
              <a:t>The leading runner was two miles </a:t>
            </a:r>
            <a:r>
              <a:rPr lang="en-US" sz="2800" b="1" i="1" u="sng" dirty="0" smtClean="0">
                <a:solidFill>
                  <a:srgbClr val="C00000"/>
                </a:solidFill>
              </a:rPr>
              <a:t>[f</a:t>
            </a:r>
            <a:r>
              <a:rPr lang="hr-HR" sz="2800" b="1" i="1" u="sng" dirty="0" smtClean="0">
                <a:solidFill>
                  <a:srgbClr val="C00000"/>
                </a:solidFill>
              </a:rPr>
              <a:t>a</a:t>
            </a:r>
            <a:r>
              <a:rPr lang="en-US" sz="2800" b="1" i="1" u="sng" dirty="0" err="1" smtClean="0">
                <a:solidFill>
                  <a:srgbClr val="C00000"/>
                </a:solidFill>
              </a:rPr>
              <a:t>rther</a:t>
            </a:r>
            <a:r>
              <a:rPr lang="en-US" sz="2800" b="1" i="1" u="sng" dirty="0" smtClean="0">
                <a:solidFill>
                  <a:srgbClr val="C00000"/>
                </a:solidFill>
              </a:rPr>
              <a:t>] </a:t>
            </a:r>
            <a:r>
              <a:rPr lang="en-US" sz="2800" b="1" u="sng" dirty="0" smtClean="0">
                <a:solidFill>
                  <a:srgbClr val="C00000"/>
                </a:solidFill>
              </a:rPr>
              <a:t>ahead.</a:t>
            </a:r>
            <a:endParaRPr lang="hr-HR" sz="28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676400"/>
            <a:ext cx="1020945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r-HR" sz="3300" b="1" dirty="0" smtClean="0">
                <a:solidFill>
                  <a:schemeClr val="accent1">
                    <a:lumMod val="50000"/>
                  </a:schemeClr>
                </a:solidFill>
              </a:rPr>
              <a:t>13)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Payment of all accounts [should make] [on] cash within </a:t>
            </a:r>
            <a:r>
              <a:rPr lang="hr-HR" sz="33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ten days.</a:t>
            </a:r>
            <a:r>
              <a:rPr lang="hr-HR" sz="3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hr-HR" sz="30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hr-HR" sz="3000" b="1" dirty="0" smtClean="0">
                <a:solidFill>
                  <a:srgbClr val="C00000"/>
                </a:solidFill>
              </a:rPr>
              <a:t> </a:t>
            </a:r>
            <a:r>
              <a:rPr lang="en-US" sz="3300" b="1" u="sng" dirty="0" smtClean="0">
                <a:solidFill>
                  <a:srgbClr val="C00000"/>
                </a:solidFill>
              </a:rPr>
              <a:t>Payment of all accounts </a:t>
            </a:r>
            <a:r>
              <a:rPr lang="en-US" sz="3300" b="1" i="1" u="sng" dirty="0" smtClean="0">
                <a:solidFill>
                  <a:srgbClr val="C00000"/>
                </a:solidFill>
              </a:rPr>
              <a:t>[should </a:t>
            </a:r>
            <a:r>
              <a:rPr lang="hr-HR" sz="3300" b="1" i="1" u="sng" dirty="0" smtClean="0">
                <a:solidFill>
                  <a:srgbClr val="C00000"/>
                </a:solidFill>
              </a:rPr>
              <a:t> be made</a:t>
            </a:r>
            <a:r>
              <a:rPr lang="en-US" sz="3300" b="1" i="1" u="sng" dirty="0" smtClean="0">
                <a:solidFill>
                  <a:srgbClr val="C00000"/>
                </a:solidFill>
              </a:rPr>
              <a:t>] [</a:t>
            </a:r>
            <a:r>
              <a:rPr lang="hr-HR" sz="3300" b="1" i="1" u="sng" dirty="0" smtClean="0">
                <a:solidFill>
                  <a:srgbClr val="C00000"/>
                </a:solidFill>
              </a:rPr>
              <a:t>i</a:t>
            </a:r>
            <a:r>
              <a:rPr lang="en-US" sz="3300" b="1" i="1" u="sng" dirty="0" smtClean="0">
                <a:solidFill>
                  <a:srgbClr val="C00000"/>
                </a:solidFill>
              </a:rPr>
              <a:t>n] </a:t>
            </a:r>
            <a:r>
              <a:rPr lang="en-US" sz="3300" b="1" u="sng" dirty="0" smtClean="0">
                <a:solidFill>
                  <a:srgbClr val="C00000"/>
                </a:solidFill>
              </a:rPr>
              <a:t>cash within </a:t>
            </a:r>
            <a:r>
              <a:rPr lang="hr-HR" sz="3300" b="1" u="sng" dirty="0" smtClean="0">
                <a:solidFill>
                  <a:srgbClr val="C00000"/>
                </a:solidFill>
              </a:rPr>
              <a:t> </a:t>
            </a:r>
            <a:r>
              <a:rPr lang="en-US" sz="3300" b="1" u="sng" dirty="0" smtClean="0">
                <a:solidFill>
                  <a:srgbClr val="C00000"/>
                </a:solidFill>
              </a:rPr>
              <a:t>ten days.</a:t>
            </a:r>
            <a:endParaRPr lang="hr-HR" sz="33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hr-HR" sz="3300" b="1" dirty="0" smtClean="0">
                <a:solidFill>
                  <a:schemeClr val="accent1">
                    <a:lumMod val="50000"/>
                  </a:schemeClr>
                </a:solidFill>
              </a:rPr>
              <a:t>14)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He want</a:t>
            </a:r>
            <a:r>
              <a:rPr lang="hr-HR" sz="3300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 to know if she [</a:t>
            </a:r>
            <a:r>
              <a:rPr lang="hr-HR" sz="3300" dirty="0" smtClean="0">
                <a:solidFill>
                  <a:schemeClr val="accent1">
                    <a:lumMod val="50000"/>
                  </a:schemeClr>
                </a:solidFill>
              </a:rPr>
              <a:t>was going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] to the disco </a:t>
            </a:r>
            <a:r>
              <a:rPr lang="hr-HR" sz="3300" dirty="0" smtClean="0">
                <a:solidFill>
                  <a:schemeClr val="accent1">
                    <a:lumMod val="50000"/>
                  </a:schemeClr>
                </a:solidFill>
              </a:rPr>
              <a:t>last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3300" dirty="0" smtClean="0">
                <a:solidFill>
                  <a:schemeClr val="accent1">
                    <a:lumMod val="50000"/>
                  </a:schemeClr>
                </a:solidFill>
              </a:rPr>
              <a:t>  week . </a:t>
            </a:r>
          </a:p>
          <a:p>
            <a:pPr>
              <a:buNone/>
            </a:pPr>
            <a:r>
              <a:rPr lang="hr-HR" sz="3300" b="1" dirty="0" smtClean="0">
                <a:solidFill>
                  <a:srgbClr val="C00000"/>
                </a:solidFill>
              </a:rPr>
              <a:t>      </a:t>
            </a:r>
            <a:r>
              <a:rPr lang="hr-HR" sz="3300" b="1" u="sng" dirty="0" smtClean="0">
                <a:solidFill>
                  <a:srgbClr val="C00000"/>
                </a:solidFill>
              </a:rPr>
              <a:t>He </a:t>
            </a:r>
            <a:r>
              <a:rPr lang="en-US" sz="3300" b="1" u="sng" dirty="0" smtClean="0">
                <a:solidFill>
                  <a:srgbClr val="C00000"/>
                </a:solidFill>
              </a:rPr>
              <a:t>want</a:t>
            </a:r>
            <a:r>
              <a:rPr lang="hr-HR" sz="3300" b="1" u="sng" dirty="0" smtClean="0">
                <a:solidFill>
                  <a:srgbClr val="C00000"/>
                </a:solidFill>
              </a:rPr>
              <a:t>s</a:t>
            </a:r>
            <a:r>
              <a:rPr lang="en-US" sz="3300" b="1" u="sng" dirty="0" smtClean="0">
                <a:solidFill>
                  <a:srgbClr val="C00000"/>
                </a:solidFill>
              </a:rPr>
              <a:t> to know if she </a:t>
            </a:r>
            <a:r>
              <a:rPr lang="en-US" sz="3300" b="1" i="1" u="sng" dirty="0" smtClean="0">
                <a:solidFill>
                  <a:srgbClr val="C00000"/>
                </a:solidFill>
              </a:rPr>
              <a:t>[went] </a:t>
            </a:r>
            <a:r>
              <a:rPr lang="en-US" sz="3300" b="1" u="sng" dirty="0" smtClean="0">
                <a:solidFill>
                  <a:srgbClr val="C00000"/>
                </a:solidFill>
              </a:rPr>
              <a:t>to the disco </a:t>
            </a:r>
            <a:r>
              <a:rPr lang="hr-HR" sz="3300" b="1" u="sng" dirty="0" smtClean="0">
                <a:solidFill>
                  <a:srgbClr val="C00000"/>
                </a:solidFill>
              </a:rPr>
              <a:t>last week</a:t>
            </a:r>
            <a:r>
              <a:rPr lang="hr-HR" sz="33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hr-HR" sz="3300" b="1" dirty="0" smtClean="0">
                <a:solidFill>
                  <a:schemeClr val="accent1">
                    <a:lumMod val="50000"/>
                  </a:schemeClr>
                </a:solidFill>
              </a:rPr>
              <a:t>15) </a:t>
            </a:r>
            <a:r>
              <a:rPr lang="en-US" sz="3300" dirty="0" smtClean="0">
                <a:solidFill>
                  <a:schemeClr val="accent1">
                    <a:lumMod val="50000"/>
                  </a:schemeClr>
                </a:solidFill>
              </a:rPr>
              <a:t>[Despite of] his [foolish], many people like him.</a:t>
            </a:r>
            <a:endParaRPr lang="hr-HR" sz="33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hr-HR" sz="2800" b="1" dirty="0" smtClean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en-US" sz="3300" b="1" i="1" u="sng" dirty="0" smtClean="0">
                <a:solidFill>
                  <a:srgbClr val="C00000"/>
                </a:solidFill>
              </a:rPr>
              <a:t>[Despite ] </a:t>
            </a:r>
            <a:r>
              <a:rPr lang="en-US" sz="3300" b="1" u="sng" dirty="0" smtClean="0">
                <a:solidFill>
                  <a:srgbClr val="C00000"/>
                </a:solidFill>
              </a:rPr>
              <a:t>his </a:t>
            </a:r>
            <a:r>
              <a:rPr lang="en-US" sz="3300" b="1" i="1" u="sng" dirty="0" smtClean="0">
                <a:solidFill>
                  <a:srgbClr val="C00000"/>
                </a:solidFill>
              </a:rPr>
              <a:t>[foolish</a:t>
            </a:r>
            <a:r>
              <a:rPr lang="hr-HR" sz="3300" b="1" i="1" u="sng" dirty="0" smtClean="0">
                <a:solidFill>
                  <a:srgbClr val="C00000"/>
                </a:solidFill>
              </a:rPr>
              <a:t>ness</a:t>
            </a:r>
            <a:r>
              <a:rPr lang="en-US" sz="3300" b="1" i="1" u="sng" dirty="0" smtClean="0">
                <a:solidFill>
                  <a:srgbClr val="C00000"/>
                </a:solidFill>
              </a:rPr>
              <a:t>], </a:t>
            </a:r>
            <a:r>
              <a:rPr lang="en-US" sz="3300" b="1" u="sng" dirty="0" smtClean="0">
                <a:solidFill>
                  <a:srgbClr val="C00000"/>
                </a:solidFill>
              </a:rPr>
              <a:t>many people like him.</a:t>
            </a:r>
            <a:endParaRPr lang="hr-HR" sz="33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6200"/>
            <a:ext cx="10209451" cy="1143000"/>
          </a:xfrm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  </a:t>
            </a:r>
            <a:r>
              <a:rPr lang="hr-HR" sz="6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 the  Cloze.</a:t>
            </a:r>
            <a:endParaRPr lang="hr-HR" sz="6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2" y="1524000"/>
            <a:ext cx="11277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5200" b="1" u="sng" dirty="0" smtClean="0">
                <a:solidFill>
                  <a:schemeClr val="accent1">
                    <a:lumMod val="50000"/>
                  </a:schemeClr>
                </a:solidFill>
              </a:rPr>
              <a:t>a) </a:t>
            </a:r>
            <a:r>
              <a:rPr lang="hr-HR" sz="4100" b="1" i="1" u="sng" dirty="0" smtClean="0">
                <a:solidFill>
                  <a:schemeClr val="accent1">
                    <a:lumMod val="50000"/>
                  </a:schemeClr>
                </a:solidFill>
              </a:rPr>
              <a:t>slowly</a:t>
            </a:r>
            <a:r>
              <a:rPr lang="hr-HR" sz="3600" b="1" i="1" dirty="0" smtClean="0">
                <a:solidFill>
                  <a:schemeClr val="accent1">
                    <a:lumMod val="50000"/>
                  </a:schemeClr>
                </a:solidFill>
              </a:rPr>
              <a:t>,   </a:t>
            </a:r>
            <a:r>
              <a:rPr lang="hr-HR" sz="5200" b="1" u="sng" dirty="0" smtClean="0">
                <a:solidFill>
                  <a:schemeClr val="accent1">
                    <a:lumMod val="50000"/>
                  </a:schemeClr>
                </a:solidFill>
              </a:rPr>
              <a:t>b</a:t>
            </a:r>
            <a:r>
              <a:rPr lang="hr-HR" sz="3600" b="1" i="1" u="sng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hr-HR" sz="4100" b="1" i="1" u="sng" dirty="0" smtClean="0">
                <a:solidFill>
                  <a:schemeClr val="accent1">
                    <a:lumMod val="50000"/>
                  </a:schemeClr>
                </a:solidFill>
              </a:rPr>
              <a:t>until</a:t>
            </a:r>
            <a:r>
              <a:rPr lang="hr-HR" sz="3600" b="1" i="1" dirty="0" smtClean="0">
                <a:solidFill>
                  <a:schemeClr val="accent1">
                    <a:lumMod val="50000"/>
                  </a:schemeClr>
                </a:solidFill>
              </a:rPr>
              <a:t>,   </a:t>
            </a:r>
            <a:r>
              <a:rPr lang="hr-HR" sz="5200" b="1" u="sng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hr-HR" sz="3600" b="1" i="1" u="sng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hr-HR" sz="4100" b="1" i="1" u="sng" dirty="0" smtClean="0">
                <a:solidFill>
                  <a:schemeClr val="accent1">
                    <a:lumMod val="50000"/>
                  </a:schemeClr>
                </a:solidFill>
              </a:rPr>
              <a:t>that</a:t>
            </a:r>
            <a:r>
              <a:rPr lang="hr-HR" sz="3600" b="1" i="1" dirty="0" smtClean="0">
                <a:solidFill>
                  <a:schemeClr val="accent1">
                    <a:lumMod val="50000"/>
                  </a:schemeClr>
                </a:solidFill>
              </a:rPr>
              <a:t>,   </a:t>
            </a:r>
            <a:r>
              <a:rPr lang="hr-HR" sz="5200" b="1" u="sng" dirty="0" smtClean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hr-HR" sz="3600" b="1" i="1" u="sng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hr-HR" sz="4100" b="1" i="1" u="sng" dirty="0" smtClean="0">
                <a:solidFill>
                  <a:schemeClr val="accent1">
                    <a:lumMod val="50000"/>
                  </a:schemeClr>
                </a:solidFill>
              </a:rPr>
              <a:t>just as</a:t>
            </a:r>
            <a:r>
              <a:rPr lang="hr-HR" sz="3600" b="1" i="1" dirty="0" smtClean="0">
                <a:solidFill>
                  <a:schemeClr val="accent1">
                    <a:lumMod val="50000"/>
                  </a:schemeClr>
                </a:solidFill>
              </a:rPr>
              <a:t>,  </a:t>
            </a:r>
            <a:r>
              <a:rPr lang="hr-HR" sz="5200" b="1" u="sng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hr-HR" sz="3600" b="1" i="1" u="sng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hr-HR" sz="4100" b="1" i="1" u="sng" dirty="0" smtClean="0">
                <a:solidFill>
                  <a:schemeClr val="accent1">
                    <a:lumMod val="50000"/>
                  </a:schemeClr>
                </a:solidFill>
              </a:rPr>
              <a:t>to disappear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500" dirty="0" smtClean="0"/>
              <a:t>  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Can we see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</a:rPr>
              <a:t>(1)</a:t>
            </a:r>
            <a:r>
              <a:rPr lang="hr-HR" sz="3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4700" b="1" u="sng" dirty="0" smtClean="0">
                <a:solidFill>
                  <a:srgbClr val="C00000"/>
                </a:solidFill>
              </a:rPr>
              <a:t> c) 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3800" dirty="0" err="1" smtClean="0">
                <a:solidFill>
                  <a:schemeClr val="accent1">
                    <a:lumMod val="50000"/>
                  </a:schemeClr>
                </a:solidFill>
              </a:rPr>
              <a:t>arth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 is a globe? Yes, we can, when we watch a ship that sails out to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sea. If we watch closely, we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can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see that the ship begins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</a:rPr>
              <a:t>(2) </a:t>
            </a:r>
            <a:r>
              <a:rPr lang="hr-HR" sz="4700" b="1" u="sng" dirty="0" smtClean="0">
                <a:solidFill>
                  <a:srgbClr val="C00000"/>
                </a:solidFill>
              </a:rPr>
              <a:t>e) </a:t>
            </a:r>
            <a:r>
              <a:rPr lang="en-US" sz="47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 The bottom of the ship disappears first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he ship seems to sink lower and lower,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</a:rPr>
              <a:t>(3) </a:t>
            </a:r>
            <a:r>
              <a:rPr lang="hr-HR" sz="4700" b="1" u="sng" dirty="0" smtClean="0">
                <a:solidFill>
                  <a:srgbClr val="C00000"/>
                </a:solidFill>
              </a:rPr>
              <a:t>b) </a:t>
            </a:r>
            <a:r>
              <a:rPr lang="en-US" sz="4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we can only see the top of the ship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After that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 we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can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see nothing at all. What is hiding the ship from us? It is the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3800" dirty="0" err="1" smtClean="0">
                <a:solidFill>
                  <a:schemeClr val="accent1">
                    <a:lumMod val="50000"/>
                  </a:schemeClr>
                </a:solidFill>
              </a:rPr>
              <a:t>arth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. Stick a pin most of the way into an orange and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</a:rPr>
              <a:t>(4) </a:t>
            </a:r>
            <a:r>
              <a:rPr lang="hr-HR" sz="4700" b="1" u="sng" dirty="0" smtClean="0">
                <a:solidFill>
                  <a:srgbClr val="C00000"/>
                </a:solidFill>
              </a:rPr>
              <a:t>a) </a:t>
            </a:r>
            <a:r>
              <a:rPr lang="en-US" sz="47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turn the orange away from you. You will see the pin disappear, </a:t>
            </a:r>
            <a:r>
              <a:rPr lang="en-US" sz="3800" b="1" dirty="0" smtClean="0">
                <a:solidFill>
                  <a:schemeClr val="accent1">
                    <a:lumMod val="50000"/>
                  </a:schemeClr>
                </a:solidFill>
              </a:rPr>
              <a:t>(5)</a:t>
            </a:r>
            <a:r>
              <a:rPr lang="en-US" sz="5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5200" b="1" u="sng" dirty="0" smtClean="0">
                <a:solidFill>
                  <a:srgbClr val="C00000"/>
                </a:solidFill>
              </a:rPr>
              <a:t>d) </a:t>
            </a:r>
            <a:r>
              <a:rPr lang="en-US" sz="5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 ship does on the </a:t>
            </a:r>
            <a:r>
              <a:rPr lang="hr-HR" sz="38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3800" dirty="0" err="1" smtClean="0">
                <a:solidFill>
                  <a:schemeClr val="accent1">
                    <a:lumMod val="50000"/>
                  </a:schemeClr>
                </a:solidFill>
              </a:rPr>
              <a:t>arth</a:t>
            </a:r>
            <a:r>
              <a:rPr lang="en-US" sz="3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hr-HR" sz="3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Tm="60000">
    <p:random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2787940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2787940.potx" id="{F769AD3B-90E4-4F81-9CF2-8BD9F607FEC3}" vid="{18F656D2-BE2F-4155-8430-D393897A45F9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1345039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The bookstacks present on most slides  make this a good choice for students, teachers, reading enthusiasts, and others in education. This presentation template contains multiple slide layouts in widescreen format (16x9) and includes a sample table and chart that you can easily  modify.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2011-11-26T00:00:00+00:00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TP102787939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694216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B5C329-08A6-4E5E-AEF1-A97828C87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01D382-32B0-43EE-932C-28906AF37617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tf02787940</Template>
  <TotalTime>577</TotalTime>
  <Words>841</Words>
  <PresentationFormat>Custom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tf02787940</vt:lpstr>
      <vt:lpstr>AN  ENGLISH  QUIZ</vt:lpstr>
      <vt:lpstr>  I   CIRCLE ‘C’ for ‘Correct’       or ‘I’ for ‘Incorrect’.</vt:lpstr>
      <vt:lpstr>4) I tried hardly to remember his name, but I couldn’t.     I    I tried hard to remember his name, but I couldn’t.</vt:lpstr>
      <vt:lpstr>8) This jacket is too small. I need a more larger one.          I      This jacket is too small. I need a larger one.</vt:lpstr>
      <vt:lpstr>II   Correct  the  Mistakes.</vt:lpstr>
      <vt:lpstr>4) The farmer had to wear boots because the fields were      wet and [mud].           The farmer had to wear boots because the fields were      wet and  [muddy].       </vt:lpstr>
      <vt:lpstr>8) I'm looking forward to [see] you again.      I'm looking forward to [seeing] you again.   </vt:lpstr>
      <vt:lpstr>12) The leading runner was two miles [further] ahead.               The leading runner was two miles [farther] ahead.</vt:lpstr>
      <vt:lpstr>III   Complete  the  Cloze.</vt:lpstr>
      <vt:lpstr>IV   Make  Nouns and Adjectives        from  these  Verbs.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ljerka</dc:creator>
  <cp:lastModifiedBy>ljerka</cp:lastModifiedBy>
  <cp:revision>201</cp:revision>
  <dcterms:created xsi:type="dcterms:W3CDTF">2017-04-19T09:13:11Z</dcterms:created>
  <dcterms:modified xsi:type="dcterms:W3CDTF">2017-05-16T20:28:09Z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