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280" autoAdjust="0"/>
  </p:normalViewPr>
  <p:slideViewPr>
    <p:cSldViewPr showGuides="1">
      <p:cViewPr varScale="1">
        <p:scale>
          <a:sx n="91" d="100"/>
          <a:sy n="91" d="100"/>
        </p:scale>
        <p:origin x="-336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5/16/2017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5/16/2017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5/16/2017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5/16/2017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5/16/2017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5/16/2017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5/16/2017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p:transition spd="med" advTm="150000">
    <p:random/>
    <p:sndAc>
      <p:stSnd>
        <p:snd r:embed="rId1" name="drumroll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5/16/2017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p:transition spd="med" advTm="150000">
    <p:random/>
    <p:sndAc>
      <p:stSnd>
        <p:snd r:embed="rId1" name="drumroll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p:transition spd="med" advTm="150000">
    <p:random/>
    <p:sndAc>
      <p:stSnd>
        <p:snd r:embed="rId13" name="drumroll.wav" builtIn="1"/>
      </p:stSnd>
    </p:sndAc>
  </p:transition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612" y="2590800"/>
            <a:ext cx="7034345" cy="3048000"/>
          </a:xfrm>
        </p:spPr>
        <p:txBody>
          <a:bodyPr>
            <a:normAutofit/>
          </a:bodyPr>
          <a:lstStyle/>
          <a:p>
            <a:r>
              <a:rPr lang="hr-HR" sz="6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 ENGLISH  QUIZ</a:t>
            </a:r>
            <a:endParaRPr lang="en-US" sz="6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7012" y="5791200"/>
            <a:ext cx="8001000" cy="914400"/>
          </a:xfrm>
        </p:spPr>
        <p:txBody>
          <a:bodyPr>
            <a:normAutofit fontScale="55000" lnSpcReduction="20000"/>
          </a:bodyPr>
          <a:lstStyle/>
          <a:p>
            <a:r>
              <a:rPr lang="hr-H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hr-HR" sz="6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 VIIIth</a:t>
            </a:r>
          </a:p>
          <a:p>
            <a:r>
              <a:rPr lang="hr-H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en-US" sz="6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ljerka\Desktop\Quiz VIIIth '17\challenge-yourself-message-259473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65050"/>
              </a:clrFrom>
              <a:clrTo>
                <a:srgbClr val="56505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94012" y="0"/>
            <a:ext cx="9294813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52400"/>
            <a:ext cx="11582399" cy="16002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 </a:t>
            </a:r>
            <a:r>
              <a:rPr lang="hr-HR" sz="5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 Nouns and Adjectives</a:t>
            </a:r>
            <a:br>
              <a:rPr lang="hr-HR" sz="5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hr-HR" sz="5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 these  Verbs.</a:t>
            </a:r>
            <a:endParaRPr lang="hr-HR" sz="54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141412" y="2362200"/>
          <a:ext cx="3505200" cy="411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05200"/>
              </a:tblGrid>
              <a:tr h="440267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Verb Form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1) </a:t>
                      </a:r>
                      <a:r>
                        <a:rPr lang="hr-HR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achieve</a:t>
                      </a:r>
                      <a:endParaRPr lang="hr-HR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2) </a:t>
                      </a:r>
                      <a:r>
                        <a:rPr lang="hr-HR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convert</a:t>
                      </a:r>
                      <a:endParaRPr lang="hr-HR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3) </a:t>
                      </a:r>
                      <a:r>
                        <a:rPr lang="hr-HR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emphasize</a:t>
                      </a:r>
                      <a:endParaRPr lang="hr-HR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4) </a:t>
                      </a:r>
                      <a:r>
                        <a:rPr lang="hr-HR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produce</a:t>
                      </a:r>
                      <a:endParaRPr lang="hr-HR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5) </a:t>
                      </a:r>
                      <a:r>
                        <a:rPr lang="hr-HR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teach</a:t>
                      </a:r>
                      <a:endParaRPr lang="hr-HR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6) </a:t>
                      </a:r>
                      <a:r>
                        <a:rPr lang="hr-HR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envy</a:t>
                      </a:r>
                      <a:endParaRPr lang="hr-HR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7) </a:t>
                      </a:r>
                      <a:r>
                        <a:rPr lang="hr-HR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depend</a:t>
                      </a:r>
                      <a:endParaRPr lang="hr-HR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8) </a:t>
                      </a:r>
                      <a:r>
                        <a:rPr lang="hr-HR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ignore</a:t>
                      </a:r>
                      <a:endParaRPr lang="hr-HR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5103812" y="2362200"/>
          <a:ext cx="6248400" cy="411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24200"/>
                <a:gridCol w="3124200"/>
              </a:tblGrid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Noun Form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Adjective Form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1C6CA"/>
              </a:clrFrom>
              <a:clrTo>
                <a:srgbClr val="C1C6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6012" y="990600"/>
            <a:ext cx="4722813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52400"/>
            <a:ext cx="10361851" cy="1676400"/>
          </a:xfrm>
        </p:spPr>
        <p:txBody>
          <a:bodyPr>
            <a:noAutofit/>
          </a:bodyPr>
          <a:lstStyle/>
          <a:p>
            <a:r>
              <a:rPr lang="hr-HR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r-HR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hr-HR" sz="6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  <a:r>
              <a:rPr lang="hr-HR" sz="6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‘C’ for ‘</a:t>
            </a:r>
            <a:r>
              <a:rPr lang="hr-HR" sz="6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hr-HR" sz="6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br>
              <a:rPr lang="hr-HR" sz="6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hr-HR" sz="6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‘I’ for ‘</a:t>
            </a:r>
            <a:r>
              <a:rPr lang="hr-HR" sz="6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Incorrect</a:t>
            </a:r>
            <a:r>
              <a:rPr lang="hr-HR" sz="6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</a:t>
            </a:r>
            <a:endParaRPr lang="hr-HR" sz="6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057400"/>
            <a:ext cx="10209451" cy="4191000"/>
          </a:xfrm>
        </p:spPr>
        <p:txBody>
          <a:bodyPr>
            <a:normAutofit lnSpcReduction="10000"/>
          </a:bodyPr>
          <a:lstStyle/>
          <a:p>
            <a:endParaRPr lang="hr-HR" sz="2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 spite of the traffic was bad,  I arrived on time.   </a:t>
            </a:r>
          </a:p>
          <a:p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</a:t>
            </a:r>
            <a:endParaRPr lang="hr-HR" sz="2800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Pleasing pople all the time are very hard.                </a:t>
            </a:r>
          </a:p>
          <a:p>
            <a:endParaRPr lang="hr-HR" sz="2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3)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 will continue to work as long as my health 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is good.                                                                        </a:t>
            </a:r>
            <a:endParaRPr lang="hr-HR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2" descr="Anything is possible inspirational message Stock Photography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447212" y="3200400"/>
            <a:ext cx="274161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28600"/>
            <a:ext cx="10133250" cy="144780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4)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I tried hardly to remember his name, but I couldn’t. </a:t>
            </a:r>
            <a:r>
              <a:rPr lang="hr-HR" sz="4000" b="1" dirty="0" smtClean="0">
                <a:solidFill>
                  <a:srgbClr val="C00000"/>
                </a:solidFill>
              </a:rPr>
              <a:t/>
            </a:r>
            <a:br>
              <a:rPr lang="hr-HR" sz="4000" b="1" dirty="0" smtClean="0">
                <a:solidFill>
                  <a:srgbClr val="C00000"/>
                </a:solidFill>
              </a:rPr>
            </a:br>
            <a:endParaRPr lang="hr-H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209451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5)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Did anyone hear John to leave the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house?                   </a:t>
            </a:r>
            <a:endParaRPr lang="hr-H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hr-HR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6)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Can you tell me why is she always late?                        </a:t>
            </a:r>
            <a:endParaRPr lang="hr-H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hr-H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7)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You should take an umbrella. It may rain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before  evening.                                                                            </a:t>
            </a:r>
          </a:p>
        </p:txBody>
      </p:sp>
      <p:pic>
        <p:nvPicPr>
          <p:cNvPr id="2052" name="Picture 4" descr="C:\Users\ljerka\Desktop\Quiz VIIIth '17\quote-typographical-background-teamwork-makes-dream-work-vector-eps-illustration-6095164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85212" y="1371600"/>
            <a:ext cx="3503613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6200"/>
            <a:ext cx="10209450" cy="106680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8)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This jacket is too small. I need a more larger one. </a:t>
            </a:r>
            <a:b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hr-H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295400"/>
            <a:ext cx="10285651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3000" b="1" dirty="0" smtClean="0">
                <a:solidFill>
                  <a:schemeClr val="accent1">
                    <a:lumMod val="50000"/>
                  </a:schemeClr>
                </a:solidFill>
              </a:rPr>
              <a:t>9)</a:t>
            </a: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You’d better take off your wet overcoat and those    muddy shoes. </a:t>
            </a:r>
            <a:endParaRPr lang="hr-HR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hr-H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10)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We had an early breakfast this morning</a:t>
            </a: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</a:rPr>
              <a:t>.      </a:t>
            </a:r>
            <a:endParaRPr lang="hr-HR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hr-H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11)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The boy was knocked down by a bus while he  was  crossing the street yesterday. </a:t>
            </a:r>
            <a:endParaRPr lang="hr-HR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hr-H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12)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Did you remember buying any milk when you were at the shops earlier? </a:t>
            </a:r>
            <a:endParaRPr lang="hr-HR" sz="2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ljerka\Desktop\Quiz VIIIth '17\best-wishes-wallpaper-background-vector-illustration-5509971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F2D1A"/>
              </a:clrFrom>
              <a:clrTo>
                <a:srgbClr val="7F2D1A">
                  <a:alpha val="0"/>
                </a:srgbClr>
              </a:clrTo>
            </a:clrChange>
            <a:duotone>
              <a:prstClr val="black"/>
              <a:schemeClr val="tx1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09012" y="1752600"/>
            <a:ext cx="357981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76200"/>
            <a:ext cx="10133251" cy="1066800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  </a:t>
            </a:r>
            <a:r>
              <a:rPr lang="hr-HR" sz="6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 the  Mistakes.</a:t>
            </a:r>
            <a:endParaRPr lang="hr-HR" sz="6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524000"/>
            <a:ext cx="10209451" cy="3962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1)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If I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[was]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you, I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[wouldn't]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interfere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[on]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his business.</a:t>
            </a: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hr-HR" sz="2800" dirty="0" smtClean="0">
                <a:solidFill>
                  <a:srgbClr val="C00000"/>
                </a:solidFill>
              </a:rPr>
              <a:t>      </a:t>
            </a:r>
            <a:endParaRPr lang="hr-HR" sz="2800" b="1" u="sng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Our last two days in Florida were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[slight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] spoiled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[with]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 weather.</a:t>
            </a: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Before you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[signing]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anything important, pay attention to the fine print.</a:t>
            </a: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hr-H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Picture 3" descr="C:\Users\ljerka\Desktop\Quiz VIIIth '17\human-hands-holding-word-success-multi-ethnic-group-people-395732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4212" y="5105400"/>
            <a:ext cx="7694613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81000"/>
            <a:ext cx="10438051" cy="1981200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>4)</a:t>
            </a:r>
            <a:r>
              <a:rPr lang="hr-HR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The farmer had to wear boots because the fields were</a:t>
            </a:r>
            <a:r>
              <a:rPr lang="hr-HR" sz="3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3100" dirty="0" smtClean="0">
                <a:solidFill>
                  <a:schemeClr val="accent1">
                    <a:lumMod val="50000"/>
                  </a:schemeClr>
                </a:solidFill>
              </a:rPr>
              <a:t>     wet and </a:t>
            </a:r>
            <a:r>
              <a:rPr lang="en-US" sz="3100" u="sng" dirty="0" smtClean="0">
                <a:solidFill>
                  <a:schemeClr val="accent1">
                    <a:lumMod val="50000"/>
                  </a:schemeClr>
                </a:solidFill>
              </a:rPr>
              <a:t>[mud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].</a:t>
            </a:r>
            <a:r>
              <a:rPr lang="hr-HR" sz="31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hr-H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2286000"/>
            <a:ext cx="10438051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5)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He was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[pleased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] to hear such a fine musician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[plays] </a:t>
            </a:r>
            <a:r>
              <a:rPr lang="hr-HR" sz="2800" u="sng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his favorite piece of music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hr-HR" sz="2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6)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That river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[rose]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five feet since yesterday.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hr-HR" sz="2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7)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Did you take my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[car's key]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[for]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mistake?</a:t>
            </a: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hr-HR" sz="2800" b="1" u="sng" dirty="0">
              <a:solidFill>
                <a:srgbClr val="C00000"/>
              </a:solidFill>
            </a:endParaRPr>
          </a:p>
        </p:txBody>
      </p:sp>
      <p:pic>
        <p:nvPicPr>
          <p:cNvPr id="5125" name="Picture 5" descr="C:\Users\ljerka\Desktop\Quiz VIIIth '17\stay-focused-motivation-quote-productivity-concentration-work-learning-white-vector-brush-lettering-saying-8018447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09012" y="2971800"/>
            <a:ext cx="3429000" cy="3733800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666650" cy="1752600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> 8)</a:t>
            </a: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I'm looking forward to </a:t>
            </a:r>
            <a:r>
              <a:rPr lang="en-US" sz="3100" u="sng" dirty="0" smtClean="0">
                <a:solidFill>
                  <a:schemeClr val="accent1">
                    <a:lumMod val="50000"/>
                  </a:schemeClr>
                </a:solidFill>
              </a:rPr>
              <a:t>[see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] you again. </a:t>
            </a:r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31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47800"/>
            <a:ext cx="11277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9)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Very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[little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] scientists come up with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[complete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new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answers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to the world's problems.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10)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He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often tells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me 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[to not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] sneak up </a:t>
            </a: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behind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him.</a:t>
            </a: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endParaRPr lang="hr-HR" sz="2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11)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They lightened the weight of the box b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remove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]several things from it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37462"/>
              </a:clrFrom>
              <a:clrTo>
                <a:srgbClr val="937462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80412" y="1905000"/>
            <a:ext cx="3808413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76200"/>
            <a:ext cx="10361851" cy="205740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  12)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 leading runner was two miles [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further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] ahead.</a:t>
            </a: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b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hr-HR" sz="28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133600"/>
            <a:ext cx="10209450" cy="4343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sz="3300" b="1" dirty="0" smtClean="0">
                <a:solidFill>
                  <a:schemeClr val="accent1">
                    <a:lumMod val="50000"/>
                  </a:schemeClr>
                </a:solidFill>
              </a:rPr>
              <a:t>13)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Payment of all accounts [</a:t>
            </a:r>
            <a:r>
              <a:rPr lang="en-US" sz="3000" u="sng" dirty="0" smtClean="0">
                <a:solidFill>
                  <a:schemeClr val="accent1">
                    <a:lumMod val="50000"/>
                  </a:schemeClr>
                </a:solidFill>
              </a:rPr>
              <a:t>should make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] [</a:t>
            </a:r>
            <a:r>
              <a:rPr lang="en-US" sz="3000" u="sng" dirty="0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] cash within </a:t>
            </a: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ten days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hr-HR" sz="3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hr-HR" sz="3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r-HR" sz="33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hr-HR" sz="3300" b="1" dirty="0" smtClean="0">
                <a:solidFill>
                  <a:schemeClr val="accent1">
                    <a:lumMod val="50000"/>
                  </a:schemeClr>
                </a:solidFill>
              </a:rPr>
              <a:t>14)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He want</a:t>
            </a: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to know if she [</a:t>
            </a:r>
            <a:r>
              <a:rPr lang="hr-HR" sz="3000" u="sng" dirty="0" smtClean="0">
                <a:solidFill>
                  <a:schemeClr val="accent1">
                    <a:lumMod val="50000"/>
                  </a:schemeClr>
                </a:solidFill>
              </a:rPr>
              <a:t>was going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] to the </a:t>
            </a:r>
            <a:endParaRPr lang="hr-H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</a:rPr>
              <a:t>       d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</a:rPr>
              <a:t>isco</a:t>
            </a: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</a:rPr>
              <a:t> last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</a:rPr>
              <a:t>  week . </a:t>
            </a:r>
          </a:p>
          <a:p>
            <a:pPr>
              <a:buNone/>
            </a:pPr>
            <a:r>
              <a:rPr lang="hr-HR" sz="3300" b="1" dirty="0" smtClean="0">
                <a:solidFill>
                  <a:srgbClr val="C00000"/>
                </a:solidFill>
              </a:rPr>
              <a:t>   </a:t>
            </a:r>
            <a:endParaRPr lang="hr-HR" sz="33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hr-HR" sz="3300" dirty="0" smtClean="0">
                <a:solidFill>
                  <a:schemeClr val="accent1">
                    <a:lumMod val="50000"/>
                  </a:schemeClr>
                </a:solidFill>
              </a:rPr>
              <a:t>15)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3000" u="sng" dirty="0" smtClean="0">
                <a:solidFill>
                  <a:schemeClr val="accent1">
                    <a:lumMod val="50000"/>
                  </a:schemeClr>
                </a:solidFill>
              </a:rPr>
              <a:t>Despite of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] his [</a:t>
            </a:r>
            <a:r>
              <a:rPr lang="en-US" sz="3000" u="sng" dirty="0" smtClean="0">
                <a:solidFill>
                  <a:schemeClr val="accent1">
                    <a:lumMod val="50000"/>
                  </a:schemeClr>
                </a:solidFill>
              </a:rPr>
              <a:t>foolish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], many people like him.</a:t>
            </a:r>
            <a:endParaRPr lang="hr-H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endParaRPr lang="hr-HR" sz="3300" u="sng" dirty="0">
              <a:solidFill>
                <a:srgbClr val="C00000"/>
              </a:solidFill>
            </a:endParaRPr>
          </a:p>
        </p:txBody>
      </p:sp>
      <p:pic>
        <p:nvPicPr>
          <p:cNvPr id="8198" name="Picture 6" descr="C:\Users\ljerka\Desktop\Quiz VIIIth '17\make-today-great-motivational-message-written-wooden-tiles-8101060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0919"/>
              </a:clrFrom>
              <a:clrTo>
                <a:srgbClr val="810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18611" y="2590800"/>
            <a:ext cx="2970213" cy="4267200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6200"/>
            <a:ext cx="10209451" cy="1143000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  </a:t>
            </a:r>
            <a:r>
              <a:rPr lang="hr-HR" sz="6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 the  Cloze.</a:t>
            </a:r>
            <a:endParaRPr lang="hr-HR" sz="6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371600"/>
            <a:ext cx="115062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sz="5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hr-HR" sz="5200" b="1" u="sng" dirty="0" smtClean="0">
                <a:solidFill>
                  <a:schemeClr val="accent1">
                    <a:lumMod val="50000"/>
                  </a:schemeClr>
                </a:solidFill>
              </a:rPr>
              <a:t>a) </a:t>
            </a:r>
            <a:r>
              <a:rPr lang="hr-HR" sz="4600" b="1" i="1" u="sng" dirty="0" smtClean="0">
                <a:solidFill>
                  <a:schemeClr val="accent1">
                    <a:lumMod val="50000"/>
                  </a:schemeClr>
                </a:solidFill>
              </a:rPr>
              <a:t>slowly</a:t>
            </a:r>
            <a:r>
              <a:rPr lang="hr-HR" sz="3600" b="1" i="1" dirty="0" smtClean="0">
                <a:solidFill>
                  <a:schemeClr val="accent1">
                    <a:lumMod val="50000"/>
                  </a:schemeClr>
                </a:solidFill>
              </a:rPr>
              <a:t>,   </a:t>
            </a:r>
            <a:r>
              <a:rPr lang="hr-HR" sz="5100" b="1" u="sng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hr-HR" sz="5100" b="1" i="1" u="sng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hr-HR" sz="4600" b="1" i="1" u="sng" dirty="0" smtClean="0">
                <a:solidFill>
                  <a:schemeClr val="accent1">
                    <a:lumMod val="50000"/>
                  </a:schemeClr>
                </a:solidFill>
              </a:rPr>
              <a:t>until</a:t>
            </a:r>
            <a:r>
              <a:rPr lang="hr-HR" sz="3600" b="1" i="1" dirty="0" smtClean="0">
                <a:solidFill>
                  <a:schemeClr val="accent1">
                    <a:lumMod val="50000"/>
                  </a:schemeClr>
                </a:solidFill>
              </a:rPr>
              <a:t>,   </a:t>
            </a:r>
            <a:r>
              <a:rPr lang="hr-HR" sz="5100" b="1" u="sng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hr-HR" sz="5100" b="1" i="1" u="sng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hr-HR" sz="4600" b="1" i="1" u="sng" dirty="0" smtClean="0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hr-HR" sz="3600" b="1" i="1" dirty="0" smtClean="0">
                <a:solidFill>
                  <a:schemeClr val="accent1">
                    <a:lumMod val="50000"/>
                  </a:schemeClr>
                </a:solidFill>
              </a:rPr>
              <a:t>,   </a:t>
            </a:r>
            <a:r>
              <a:rPr lang="hr-HR" sz="5100" b="1" u="sng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hr-HR" sz="5100" b="1" i="1" u="sng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hr-HR" sz="4600" b="1" i="1" u="sng" dirty="0" smtClean="0">
                <a:solidFill>
                  <a:schemeClr val="accent1">
                    <a:lumMod val="50000"/>
                  </a:schemeClr>
                </a:solidFill>
              </a:rPr>
              <a:t>just as</a:t>
            </a:r>
            <a:r>
              <a:rPr lang="hr-HR" sz="3600" b="1" i="1" dirty="0" smtClean="0">
                <a:solidFill>
                  <a:schemeClr val="accent1">
                    <a:lumMod val="50000"/>
                  </a:schemeClr>
                </a:solidFill>
              </a:rPr>
              <a:t>,   </a:t>
            </a:r>
            <a:r>
              <a:rPr lang="hr-HR" sz="5100" b="1" u="sng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hr-HR" sz="5100" b="1" i="1" u="sng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hr-HR" sz="4600" b="1" i="1" u="sng" dirty="0" smtClean="0">
                <a:solidFill>
                  <a:schemeClr val="accent1">
                    <a:lumMod val="50000"/>
                  </a:schemeClr>
                </a:solidFill>
              </a:rPr>
              <a:t>to disappear</a:t>
            </a:r>
          </a:p>
          <a:p>
            <a:pPr>
              <a:buNone/>
            </a:pPr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Can we see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(1)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-----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arth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is a globe? Yes, we can, when we watch a ship that sails out to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sea.</a:t>
            </a:r>
            <a:endParaRPr lang="hr-H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If we watch closely, we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can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see that the ship begins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(2)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----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. The bottom of the ship disappears first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he ship seems to sink lower and lower,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(3)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-----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we can only see the top of the ship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After that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we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can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see nothing at all.</a:t>
            </a:r>
            <a:endParaRPr lang="hr-H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What is hiding the ship from us? It is the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arth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hr-H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Stick a pin most of the way into an orange and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(4)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----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turn the orange away from you. You will see the pin disappear,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(5)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---- the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ship does on the </a:t>
            </a: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arth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hr-H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150000">
    <p:rand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822</TotalTime>
  <Words>606</Words>
  <PresentationFormat>Custom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tf02787940</vt:lpstr>
      <vt:lpstr>AN  ENGLISH  QUIZ</vt:lpstr>
      <vt:lpstr>  I   CIRCLE ‘C’ for ‘Correct’       or ‘I’ for ‘Incorrect’.</vt:lpstr>
      <vt:lpstr>4) I tried hardly to remember his name, but I couldn’t.  </vt:lpstr>
      <vt:lpstr>8) This jacket is too small. I need a more larger one.  </vt:lpstr>
      <vt:lpstr>II   Correct  the  Mistakes.</vt:lpstr>
      <vt:lpstr>4) The farmer had to wear boots because the fields were      wet and [mud].                 </vt:lpstr>
      <vt:lpstr>     8) I'm looking forward to [see] you again.        </vt:lpstr>
      <vt:lpstr>  12) The leading runner was two miles [further] ahead.         </vt:lpstr>
      <vt:lpstr>III   Complete  the  Cloze.</vt:lpstr>
      <vt:lpstr>IV  Make  Nouns and Adjectives      from  these  Verbs.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ljerka</dc:creator>
  <cp:lastModifiedBy>ljerka</cp:lastModifiedBy>
  <cp:revision>315</cp:revision>
  <dcterms:created xsi:type="dcterms:W3CDTF">2017-04-19T09:13:11Z</dcterms:created>
  <dcterms:modified xsi:type="dcterms:W3CDTF">2017-05-16T19:15:44Z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