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28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Tm="40000">
    <p:random/>
    <p:sndAc>
      <p:stSnd>
        <p:snd r:embed="rId1" name="drumroll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med" advTm="40000">
    <p:random/>
    <p:sndAc>
      <p:stSnd>
        <p:snd r:embed="rId18" name="drumroll.wav" builtIn="1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109" y="2404534"/>
            <a:ext cx="7766936" cy="1646302"/>
          </a:xfrm>
        </p:spPr>
        <p:txBody>
          <a:bodyPr/>
          <a:lstStyle/>
          <a:p>
            <a:r>
              <a:rPr lang="hr-HR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 ENGLISH  QUIZ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4025463"/>
            <a:ext cx="3861175" cy="24384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 VIth</a:t>
            </a:r>
          </a:p>
          <a:p>
            <a:r>
              <a:rPr lang="hr-HR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hr-H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Success of teamwork Royalty Free Stock Ph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0"/>
            <a:ext cx="9070427" cy="3107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297" name="Picture 9" descr="C:\Users\ljerka\Desktop\Quiz VIth 2017\good-luck-cute-postcard-inspirational-motivating-phrase-vector-illustration-619647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884" y="4120054"/>
            <a:ext cx="6043447" cy="256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521040635"/>
      </p:ext>
    </p:extLst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66" y="231229"/>
            <a:ext cx="9080937" cy="1408386"/>
          </a:xfrm>
        </p:spPr>
        <p:txBody>
          <a:bodyPr>
            <a:normAutofit fontScale="90000"/>
          </a:bodyPr>
          <a:lstStyle/>
          <a:p>
            <a:r>
              <a:rPr lang="hr-HR" sz="6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44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CORRECT SPELLING. </a:t>
            </a:r>
            <a:endParaRPr lang="hr-HR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372" y="1629104"/>
            <a:ext cx="4277711" cy="474016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1) 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a)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sucess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success </a:t>
            </a:r>
          </a:p>
          <a:p>
            <a:pPr marL="457200" indent="-457200">
              <a:buAutoNum type="arabi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2) </a:t>
            </a:r>
            <a:r>
              <a:rPr lang="hr-HR" sz="2400" b="1" u="sng" dirty="0" smtClean="0">
                <a:solidFill>
                  <a:srgbClr val="C00000"/>
                </a:solidFill>
              </a:rPr>
              <a:t>a) perfume</a:t>
            </a:r>
            <a:r>
              <a:rPr lang="hr-HR" sz="2400" b="1" dirty="0" smtClean="0">
                <a:solidFill>
                  <a:srgbClr val="C00000"/>
                </a:solidFill>
              </a:rPr>
              <a:t>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perfum</a:t>
            </a: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3) </a:t>
            </a:r>
            <a:r>
              <a:rPr lang="hr-HR" sz="2400" b="1" u="sng" dirty="0" smtClean="0">
                <a:solidFill>
                  <a:srgbClr val="C00000"/>
                </a:solidFill>
              </a:rPr>
              <a:t>a) baggage</a:t>
            </a:r>
            <a:r>
              <a:rPr lang="hr-HR" sz="2400" dirty="0" smtClean="0"/>
              <a:t>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bagagge</a:t>
            </a:r>
            <a:endParaRPr lang="hr-HR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4)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a)beautifuly</a:t>
            </a:r>
            <a:r>
              <a:rPr lang="hr-HR" sz="2400" dirty="0" smtClean="0"/>
              <a:t> </a:t>
            </a:r>
            <a:r>
              <a:rPr lang="hr-HR" sz="2400" b="1" u="sng" dirty="0" smtClean="0">
                <a:solidFill>
                  <a:srgbClr val="C00000"/>
                </a:solidFill>
              </a:rPr>
              <a:t>b)beautifully</a:t>
            </a: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5)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studing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studying</a:t>
            </a: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60634"/>
            <a:ext cx="4424855" cy="46140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6) 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a)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adress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address</a:t>
            </a:r>
          </a:p>
          <a:p>
            <a:pPr>
              <a:buNone/>
            </a:pPr>
            <a:endParaRPr lang="hr-HR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7) </a:t>
            </a:r>
            <a:r>
              <a:rPr lang="hr-HR" sz="2400" b="1" u="sng" dirty="0" smtClean="0">
                <a:solidFill>
                  <a:srgbClr val="C00000"/>
                </a:solidFill>
              </a:rPr>
              <a:t>a) balloon</a:t>
            </a:r>
            <a:r>
              <a:rPr lang="hr-HR" sz="2400" dirty="0" smtClean="0"/>
              <a:t>  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b) baloon</a:t>
            </a:r>
            <a:endParaRPr lang="hr-HR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8) 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a)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cheep </a:t>
            </a:r>
            <a:r>
              <a:rPr lang="hr-HR" sz="2400" dirty="0" smtClean="0"/>
              <a:t>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cheap</a:t>
            </a: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9) </a:t>
            </a:r>
            <a:r>
              <a:rPr lang="hr-HR" sz="2400" b="1" u="sng" dirty="0" smtClean="0">
                <a:solidFill>
                  <a:srgbClr val="C00000"/>
                </a:solidFill>
              </a:rPr>
              <a:t>a) synonym</a:t>
            </a:r>
            <a:r>
              <a:rPr lang="hr-HR" sz="2400" dirty="0" smtClean="0"/>
              <a:t>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sinonym</a:t>
            </a:r>
            <a:endParaRPr lang="hr-HR" sz="2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hr-H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1">
                    <a:lumMod val="50000"/>
                  </a:schemeClr>
                </a:solidFill>
              </a:rPr>
              <a:t>10) </a:t>
            </a:r>
            <a:r>
              <a:rPr lang="hr-HR" sz="2400" b="1" u="sng" dirty="0" smtClean="0">
                <a:solidFill>
                  <a:srgbClr val="C00000"/>
                </a:solidFill>
              </a:rPr>
              <a:t>a) bicycle</a:t>
            </a:r>
            <a:r>
              <a:rPr lang="hr-HR" sz="2400" dirty="0" smtClean="0"/>
              <a:t> 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bycicle</a:t>
            </a:r>
            <a:endParaRPr lang="hr-H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11" y="168166"/>
            <a:ext cx="8653892" cy="1513490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      </a:t>
            </a:r>
            <a:r>
              <a:rPr lang="hr-HR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 SOUNDS</a:t>
            </a:r>
            <a:endParaRPr lang="hr-HR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55531"/>
            <a:ext cx="4004441" cy="50449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Which of these words can you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add an 'e' to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and make a new word?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fill </a:t>
            </a:r>
          </a:p>
          <a:p>
            <a:r>
              <a:rPr lang="hr-HR" sz="2000" b="1" u="sng" dirty="0" smtClean="0">
                <a:solidFill>
                  <a:srgbClr val="C00000"/>
                </a:solidFill>
              </a:rPr>
              <a:t>b</a:t>
            </a:r>
            <a:r>
              <a:rPr lang="en-US" sz="2000" b="1" u="sng" dirty="0" smtClean="0">
                <a:solidFill>
                  <a:srgbClr val="C00000"/>
                </a:solidFill>
              </a:rPr>
              <a:t>) cut</a:t>
            </a:r>
            <a:r>
              <a:rPr lang="hr-HR" sz="2000" b="1" u="sng" dirty="0" smtClean="0">
                <a:solidFill>
                  <a:srgbClr val="C00000"/>
                </a:solidFill>
              </a:rPr>
              <a:t> - cute</a:t>
            </a:r>
            <a:endParaRPr lang="en-US" sz="2000" b="1" u="sng" dirty="0" smtClean="0">
              <a:solidFill>
                <a:srgbClr val="C00000"/>
              </a:solidFill>
            </a:endParaRP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ring </a:t>
            </a:r>
            <a:endParaRPr lang="hr-HR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hr-HR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Which of these words can you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take the 'e' off</a:t>
            </a:r>
            <a:r>
              <a:rPr lang="en-US" sz="2000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the end to make a new word?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shape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pile 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</a:rPr>
              <a:t>    </a:t>
            </a:r>
            <a:r>
              <a:rPr lang="hr-HR" sz="2000" b="1" u="sng" dirty="0" smtClean="0">
                <a:solidFill>
                  <a:srgbClr val="C00000"/>
                </a:solidFill>
              </a:rPr>
              <a:t>c</a:t>
            </a:r>
            <a:r>
              <a:rPr lang="en-US" sz="2000" b="1" u="sng" dirty="0" smtClean="0">
                <a:solidFill>
                  <a:srgbClr val="C00000"/>
                </a:solidFill>
              </a:rPr>
              <a:t>) fine</a:t>
            </a:r>
            <a:r>
              <a:rPr lang="hr-HR" sz="2000" b="1" u="sng" dirty="0" smtClean="0">
                <a:solidFill>
                  <a:srgbClr val="C00000"/>
                </a:solidFill>
              </a:rPr>
              <a:t> - fin</a:t>
            </a:r>
            <a:endParaRPr lang="en-US" sz="2000" b="1" u="sng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724" y="1534510"/>
            <a:ext cx="4519448" cy="51080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3)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Which word sounds like the odd one out? </a:t>
            </a:r>
          </a:p>
          <a:p>
            <a:r>
              <a:rPr lang="hr-HR" sz="2000" b="1" u="sng" dirty="0" smtClean="0">
                <a:solidFill>
                  <a:srgbClr val="C00000"/>
                </a:solidFill>
              </a:rPr>
              <a:t>a</a:t>
            </a:r>
            <a:r>
              <a:rPr lang="en-US" sz="2000" b="1" u="sng" dirty="0" smtClean="0">
                <a:solidFill>
                  <a:srgbClr val="C00000"/>
                </a:solidFill>
              </a:rPr>
              <a:t>) bend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hand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sand</a:t>
            </a:r>
            <a:endParaRPr lang="hr-HR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hr-HR" sz="2000" dirty="0" smtClean="0"/>
          </a:p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50000"/>
                  </a:schemeClr>
                </a:solidFill>
              </a:rPr>
              <a:t>4)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What sound do all these words have in common?</a:t>
            </a:r>
          </a:p>
          <a:p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shop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ash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dish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a)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op </a:t>
            </a:r>
          </a:p>
          <a:p>
            <a:r>
              <a:rPr lang="hr-HR" sz="2000" b="1" u="sng" dirty="0" smtClean="0">
                <a:solidFill>
                  <a:srgbClr val="C00000"/>
                </a:solidFill>
              </a:rPr>
              <a:t>b</a:t>
            </a:r>
            <a:r>
              <a:rPr lang="en-US" sz="2000" b="1" u="sng" dirty="0" smtClean="0">
                <a:solidFill>
                  <a:srgbClr val="C00000"/>
                </a:solidFill>
              </a:rPr>
              <a:t>) </a:t>
            </a:r>
            <a:r>
              <a:rPr lang="en-US" sz="2000" b="1" u="sng" dirty="0" err="1" smtClean="0">
                <a:solidFill>
                  <a:srgbClr val="C00000"/>
                </a:solidFill>
              </a:rPr>
              <a:t>sh</a:t>
            </a:r>
            <a:r>
              <a:rPr lang="en-US" sz="2000" b="1" u="sng" dirty="0" smtClean="0">
                <a:solidFill>
                  <a:srgbClr val="C00000"/>
                </a:solidFill>
              </a:rPr>
              <a:t>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dis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b="1" dirty="0"/>
          </a:p>
        </p:txBody>
      </p:sp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42" y="809296"/>
            <a:ext cx="9427780" cy="2606565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5)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Which of these words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7)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Which word has the same</a:t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sounds like 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‘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bear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vowel sound as 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‘cup’</a:t>
            </a:r>
            <a:r>
              <a:rPr lang="hr-HR" sz="2400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clear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a) launch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b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fear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b) put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hr-HR" sz="2400" b="1" u="sng" dirty="0" smtClean="0">
                <a:solidFill>
                  <a:srgbClr val="C00000"/>
                </a:solidFill>
              </a:rPr>
              <a:t>c) </a:t>
            </a:r>
            <a:r>
              <a:rPr lang="en-US" sz="2400" b="1" u="sng" dirty="0" smtClean="0">
                <a:solidFill>
                  <a:srgbClr val="C00000"/>
                </a:solidFill>
              </a:rPr>
              <a:t>swear</a:t>
            </a:r>
            <a:r>
              <a:rPr lang="hr-HR" sz="2400" b="1" dirty="0" smtClean="0">
                <a:solidFill>
                  <a:srgbClr val="C00000"/>
                </a:solidFill>
              </a:rPr>
              <a:t>               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c) rough 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560" y="3783724"/>
            <a:ext cx="3541986" cy="2795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400" b="1" dirty="0" smtClean="0"/>
              <a:t>6)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Which of these words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sounds like 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‘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our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)your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)pour</a:t>
            </a:r>
          </a:p>
          <a:p>
            <a:r>
              <a:rPr lang="hr-HR" sz="2400" b="1" u="sng" dirty="0" smtClean="0">
                <a:solidFill>
                  <a:srgbClr val="C00000"/>
                </a:solidFill>
              </a:rPr>
              <a:t>c</a:t>
            </a:r>
            <a:r>
              <a:rPr lang="en-US" sz="2400" b="1" u="sng" dirty="0" smtClean="0">
                <a:solidFill>
                  <a:srgbClr val="C00000"/>
                </a:solidFill>
              </a:rPr>
              <a:t>)hour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5160" y="3762703"/>
            <a:ext cx="5854262" cy="25224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Which word does not have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the same vowel sound?</a:t>
            </a:r>
          </a:p>
          <a:p>
            <a:pPr>
              <a:buNone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a) bead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pick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c) peak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61435" y="1681655"/>
            <a:ext cx="4130565" cy="5176345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7862" y="147145"/>
            <a:ext cx="9333186" cy="6526923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31" y="399393"/>
            <a:ext cx="8632871" cy="1531007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r-HR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hr-HR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 OFTEN  CONFUSED</a:t>
            </a:r>
            <a:endParaRPr lang="hr-HR" sz="4000" b="1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79" y="1923393"/>
            <a:ext cx="9186042" cy="475067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he lake water is ___ in the morning before people begin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swimming.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r-HR" sz="2400" b="1" u="sng" dirty="0" smtClean="0">
                <a:solidFill>
                  <a:srgbClr val="C00000"/>
                </a:solidFill>
              </a:rPr>
              <a:t>a) clear</a:t>
            </a:r>
            <a:r>
              <a:rPr lang="hr-HR" sz="2400" dirty="0" smtClean="0">
                <a:solidFill>
                  <a:srgbClr val="C00000"/>
                </a:solidFill>
              </a:rPr>
              <a:t>                   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clean</a:t>
            </a:r>
          </a:p>
          <a:p>
            <a:endParaRPr lang="hr-H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2)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M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 father is 180 centimeters ___.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high 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tall</a:t>
            </a:r>
          </a:p>
          <a:p>
            <a:endParaRPr lang="hr-HR" sz="2400" b="1" u="sng" dirty="0" smtClean="0">
              <a:solidFill>
                <a:srgbClr val="C00000"/>
              </a:solidFill>
            </a:endParaRP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3)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France is ___ European country.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an      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a</a:t>
            </a:r>
          </a:p>
          <a:p>
            <a:endParaRPr lang="hr-HR" sz="2400" b="1" u="sng" dirty="0" smtClean="0">
              <a:solidFill>
                <a:srgbClr val="C00000"/>
              </a:solidFill>
            </a:endParaRPr>
          </a:p>
          <a:p>
            <a:endParaRPr lang="hr-HR" sz="2400" b="1" u="sng" dirty="0" smtClean="0">
              <a:solidFill>
                <a:srgbClr val="C00000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7021" y="2627585"/>
            <a:ext cx="6074980" cy="3962401"/>
          </a:xfrm>
          <a:prstGeom prst="ellipse">
            <a:avLst/>
          </a:prstGeom>
          <a:ln w="63500" cap="rnd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36028"/>
            <a:ext cx="8824019" cy="139437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4)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 Austin Hotel is the ___ building in town.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eldest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oldest</a:t>
            </a:r>
            <a:endParaRPr lang="hr-H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11" y="2333297"/>
            <a:ext cx="9627475" cy="3972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5)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Ju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ne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14 will be the ___ day of this school year.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latest 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last</a:t>
            </a:r>
          </a:p>
          <a:p>
            <a:pPr marL="457200" indent="-457200">
              <a:buAutoNum type="alphaL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6)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am afraid we do not have ___  fruit left.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some 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 b) any</a:t>
            </a:r>
          </a:p>
          <a:p>
            <a:pPr marL="457200" indent="-457200">
              <a:buAutoNum type="alphaL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7)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Is there ___ milk in the refrigerator?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u="sng" dirty="0" smtClean="0">
                <a:solidFill>
                  <a:srgbClr val="C00000"/>
                </a:solidFill>
              </a:rPr>
              <a:t>a) much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b) many</a:t>
            </a:r>
          </a:p>
        </p:txBody>
      </p:sp>
      <p:pic>
        <p:nvPicPr>
          <p:cNvPr id="10245" name="Picture 5" descr="C:\Users\ljerka\Desktop\Quiz VIth 2017\yes-you-can-quote-poster-design-colorful-typographical-inspirational-motivation-background-eps-vector-file-transparency-47550538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29903" y="504498"/>
            <a:ext cx="4004442" cy="5822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88578"/>
            <a:ext cx="6700928" cy="1341821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Wendy could eat ___ because she felt sick.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b="1" u="sng" dirty="0" smtClean="0">
                <a:solidFill>
                  <a:srgbClr val="C00000"/>
                </a:solidFill>
              </a:rPr>
              <a:t>a) little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b) a little      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63" y="2133601"/>
            <a:ext cx="9112468" cy="4109544"/>
          </a:xfrm>
        </p:spPr>
        <p:txBody>
          <a:bodyPr/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9)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Take ___ day as it comes.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u="sng" dirty="0" smtClean="0">
                <a:solidFill>
                  <a:srgbClr val="C00000"/>
                </a:solidFill>
              </a:rPr>
              <a:t>a) each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b) every</a:t>
            </a:r>
          </a:p>
          <a:p>
            <a:pPr marL="457200" indent="-457200">
              <a:buAutoNum type="alphaLcParenR"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10)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Teaching is one way to make ___ honest living.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a 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an</a:t>
            </a:r>
          </a:p>
          <a:p>
            <a:pPr marL="457200" indent="-457200">
              <a:buAutoNum type="alphaL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11)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Antiseptic soap is the best way to keep your hands ___.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u="sng" dirty="0" smtClean="0">
                <a:solidFill>
                  <a:srgbClr val="C00000"/>
                </a:solidFill>
              </a:rPr>
              <a:t>a) clean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b) clear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02317" y="1266496"/>
            <a:ext cx="4456386" cy="203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36028"/>
            <a:ext cx="8813507" cy="139437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12)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Our apartment building is seven stories ___.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b="1" u="sng" dirty="0" smtClean="0">
                <a:solidFill>
                  <a:srgbClr val="C00000"/>
                </a:solidFill>
              </a:rPr>
              <a:t>a) high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b) tall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3" y="2007476"/>
            <a:ext cx="5633544" cy="4361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13)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Danielle has ___ sister, not two.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a         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one</a:t>
            </a:r>
          </a:p>
          <a:p>
            <a:pPr marL="457200" indent="-457200">
              <a:buAutoNum type="alphaLcParenR"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14)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The library has ___ books.                                   </a:t>
            </a:r>
          </a:p>
          <a:p>
            <a:pPr marL="457200" indent="-457200"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much     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many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AutoNum type="alphaLcParenR"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15)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He easily becomes ___.</a:t>
            </a:r>
          </a:p>
          <a:p>
            <a:pPr marL="457200" indent="-457200">
              <a:buNone/>
            </a:pPr>
            <a:r>
              <a:rPr lang="hr-HR" sz="2400" b="1" u="sng" dirty="0" smtClean="0">
                <a:solidFill>
                  <a:srgbClr val="C00000"/>
                </a:solidFill>
              </a:rPr>
              <a:t>a) angry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b) nervous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64166" y="1313792"/>
            <a:ext cx="4214648" cy="5002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88579"/>
            <a:ext cx="5145397" cy="1341821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16)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There are only ___ bottles left.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few                     </a:t>
            </a:r>
            <a:r>
              <a:rPr lang="hr-HR" sz="2400" b="1" u="sng" dirty="0" smtClean="0">
                <a:solidFill>
                  <a:srgbClr val="C00000"/>
                </a:solidFill>
              </a:rPr>
              <a:t>b) a few</a:t>
            </a:r>
            <a:endParaRPr lang="hr-H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42" y="2091559"/>
            <a:ext cx="5791200" cy="4214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17)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Would you like ___ bread?</a:t>
            </a:r>
          </a:p>
          <a:p>
            <a:pPr marL="457200" indent="-457200">
              <a:buNone/>
            </a:pPr>
            <a:r>
              <a:rPr lang="hr-HR" sz="2400" b="1" u="sng" dirty="0" smtClean="0">
                <a:solidFill>
                  <a:srgbClr val="C00000"/>
                </a:solidFill>
              </a:rPr>
              <a:t>a) some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b) any</a:t>
            </a:r>
          </a:p>
          <a:p>
            <a:pPr marL="457200" indent="-457200">
              <a:buAutoNum type="alphaLcParenR"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18)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 bad smell made me feel ___.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u="sng" dirty="0" smtClean="0">
                <a:solidFill>
                  <a:srgbClr val="C00000"/>
                </a:solidFill>
              </a:rPr>
              <a:t>a) sick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b) ill</a:t>
            </a:r>
          </a:p>
          <a:p>
            <a:pPr marL="457200" indent="-457200">
              <a:buAutoNum type="alphaLcParenR"/>
            </a:pP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19)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is the ___ fashion from Paris?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u="sng" dirty="0" smtClean="0">
                <a:solidFill>
                  <a:srgbClr val="C00000"/>
                </a:solidFill>
              </a:rPr>
              <a:t>a) latest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             b) last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89985" y="998484"/>
            <a:ext cx="5097518" cy="4014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31" y="168166"/>
            <a:ext cx="8632871" cy="1762234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hr-HR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 THE  BEST  RESPONSE.</a:t>
            </a:r>
            <a:endParaRPr lang="hr-HR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538" y="1534510"/>
            <a:ext cx="8135007" cy="504496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John had an accident last night.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b="1" u="sng" dirty="0" smtClean="0">
                <a:solidFill>
                  <a:srgbClr val="C00000"/>
                </a:solidFill>
              </a:rPr>
              <a:t>a</a:t>
            </a:r>
            <a:r>
              <a:rPr lang="hr-HR" sz="2400" b="1" u="sng" dirty="0" smtClean="0">
                <a:solidFill>
                  <a:srgbClr val="C00000"/>
                </a:solidFill>
              </a:rPr>
              <a:t>)</a:t>
            </a:r>
            <a:r>
              <a:rPr lang="en-US" sz="2400" b="1" u="sng" dirty="0" smtClean="0">
                <a:solidFill>
                  <a:srgbClr val="C00000"/>
                </a:solidFill>
              </a:rPr>
              <a:t> I'm sorry to hear that.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That's terrific!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He must be proud of it.</a:t>
            </a:r>
            <a:endParaRPr lang="hr-H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Give me a call when you get back from your trip.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I'm sorry to hear that.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b="1" u="sng" dirty="0" smtClean="0">
                <a:solidFill>
                  <a:srgbClr val="C00000"/>
                </a:solidFill>
              </a:rPr>
              <a:t>b</a:t>
            </a:r>
            <a:r>
              <a:rPr lang="hr-HR" sz="2400" b="1" u="sng" dirty="0" smtClean="0">
                <a:solidFill>
                  <a:srgbClr val="C00000"/>
                </a:solidFill>
              </a:rPr>
              <a:t>)</a:t>
            </a:r>
            <a:r>
              <a:rPr lang="en-US" sz="2400" b="1" u="sng" dirty="0" smtClean="0">
                <a:solidFill>
                  <a:srgbClr val="C00000"/>
                </a:solidFill>
              </a:rPr>
              <a:t> I'll surely do that.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Why should you call me?</a:t>
            </a:r>
            <a:endParaRPr lang="hr-HR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3)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Kate can speak three foreign languages.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She must be tired.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b="1" u="sng" dirty="0" smtClean="0">
                <a:solidFill>
                  <a:srgbClr val="C00000"/>
                </a:solidFill>
              </a:rPr>
              <a:t>b</a:t>
            </a:r>
            <a:r>
              <a:rPr lang="hr-HR" sz="2400" b="1" u="sng" dirty="0" smtClean="0">
                <a:solidFill>
                  <a:srgbClr val="C00000"/>
                </a:solidFill>
              </a:rPr>
              <a:t>)</a:t>
            </a:r>
            <a:r>
              <a:rPr lang="en-US" sz="2400" b="1" u="sng" dirty="0" smtClean="0">
                <a:solidFill>
                  <a:srgbClr val="C00000"/>
                </a:solidFill>
              </a:rPr>
              <a:t> She must be a talented girl.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She surely knows the ropes.</a:t>
            </a:r>
            <a:endParaRPr lang="hr-H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00193" y="3668110"/>
            <a:ext cx="5055475" cy="29849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31" y="367861"/>
            <a:ext cx="6432331" cy="1797269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4)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We'd like some vanilla ice-cream, please.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What flavor would you like?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Rare or well done?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400" b="1" u="sng" dirty="0" smtClean="0">
                <a:solidFill>
                  <a:srgbClr val="C00000"/>
                </a:solidFill>
              </a:rPr>
              <a:t>c</a:t>
            </a:r>
            <a:r>
              <a:rPr lang="hr-HR" sz="2400" b="1" u="sng" dirty="0" smtClean="0">
                <a:solidFill>
                  <a:srgbClr val="C00000"/>
                </a:solidFill>
              </a:rPr>
              <a:t>)</a:t>
            </a:r>
            <a:r>
              <a:rPr lang="en-US" sz="2400" b="1" u="sng" dirty="0" smtClean="0">
                <a:solidFill>
                  <a:srgbClr val="C00000"/>
                </a:solidFill>
              </a:rPr>
              <a:t> Sorry, we ran out of vanilla</a:t>
            </a:r>
            <a:r>
              <a:rPr lang="hr-HR" sz="2400" b="1" u="sng" dirty="0" smtClean="0">
                <a:solidFill>
                  <a:srgbClr val="C00000"/>
                </a:solidFill>
              </a:rPr>
              <a:t>.</a:t>
            </a:r>
            <a:endParaRPr lang="hr-H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111" y="2511972"/>
            <a:ext cx="5454868" cy="39203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5)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When do you write to your friends?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don't know.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write to my friends at home.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b="1" u="sng" dirty="0" smtClean="0">
                <a:solidFill>
                  <a:srgbClr val="C00000"/>
                </a:solidFill>
              </a:rPr>
              <a:t>c) </a:t>
            </a:r>
            <a:r>
              <a:rPr lang="en-US" sz="2400" b="1" u="sng" dirty="0" smtClean="0">
                <a:solidFill>
                  <a:srgbClr val="C00000"/>
                </a:solidFill>
              </a:rPr>
              <a:t>I do </a:t>
            </a:r>
            <a:r>
              <a:rPr lang="hr-HR" sz="2400" b="1" u="sng" dirty="0" smtClean="0">
                <a:solidFill>
                  <a:srgbClr val="C00000"/>
                </a:solidFill>
              </a:rPr>
              <a:t>i</a:t>
            </a:r>
            <a:r>
              <a:rPr lang="en-US" sz="2400" b="1" u="sng" dirty="0" smtClean="0">
                <a:solidFill>
                  <a:srgbClr val="C00000"/>
                </a:solidFill>
              </a:rPr>
              <a:t>t whenever I have time.</a:t>
            </a: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6)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is your city like?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like it a lot.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b="1" u="sng" dirty="0" smtClean="0">
                <a:solidFill>
                  <a:srgbClr val="C00000"/>
                </a:solidFill>
              </a:rPr>
              <a:t>b) </a:t>
            </a:r>
            <a:r>
              <a:rPr lang="en-US" sz="2400" b="1" u="sng" dirty="0" smtClean="0">
                <a:solidFill>
                  <a:srgbClr val="C00000"/>
                </a:solidFill>
              </a:rPr>
              <a:t>It's small, but nice.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dirty="0" smtClean="0"/>
              <a:t>c)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have no idea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hr-H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48552" y="346841"/>
            <a:ext cx="5749158" cy="6232635"/>
          </a:xfrm>
          <a:prstGeom prst="ellipse">
            <a:avLst/>
          </a:prstGeom>
          <a:ln w="635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173" y="599090"/>
            <a:ext cx="4813738" cy="1597571"/>
          </a:xfrm>
        </p:spPr>
        <p:txBody>
          <a:bodyPr>
            <a:normAutofit fontScale="90000"/>
          </a:bodyPr>
          <a:lstStyle/>
          <a:p>
            <a:r>
              <a:rPr lang="hr-HR" sz="2700" b="1" dirty="0" smtClean="0">
                <a:solidFill>
                  <a:schemeClr val="accent2">
                    <a:lumMod val="50000"/>
                  </a:schemeClr>
                </a:solidFill>
              </a:rPr>
              <a:t>7) </a:t>
            </a:r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  <a:t>Did she leave a message?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hr-HR" sz="2700" dirty="0" smtClean="0"/>
              <a:t>   </a:t>
            </a:r>
            <a:r>
              <a:rPr lang="hr-HR" sz="2700" b="1" u="sng" dirty="0" smtClean="0">
                <a:solidFill>
                  <a:srgbClr val="C00000"/>
                </a:solidFill>
              </a:rPr>
              <a:t>a) </a:t>
            </a:r>
            <a:r>
              <a:rPr lang="en-US" sz="2700" b="1" u="sng" dirty="0" smtClean="0">
                <a:solidFill>
                  <a:srgbClr val="C00000"/>
                </a:solidFill>
              </a:rPr>
              <a:t>No, she said she'd call later.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hr-HR" sz="2700" dirty="0" smtClean="0"/>
              <a:t>   </a:t>
            </a:r>
            <a:r>
              <a:rPr lang="hr-HR" sz="27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  <a:t>No, she left the room.</a:t>
            </a:r>
            <a:b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700" dirty="0" smtClean="0">
                <a:solidFill>
                  <a:schemeClr val="accent2">
                    <a:lumMod val="50000"/>
                  </a:schemeClr>
                </a:solidFill>
              </a:rPr>
              <a:t>   c) </a:t>
            </a:r>
            <a:r>
              <a:rPr lang="en-US" sz="2700" dirty="0" smtClean="0">
                <a:solidFill>
                  <a:schemeClr val="accent2">
                    <a:lumMod val="50000"/>
                  </a:schemeClr>
                </a:solidFill>
              </a:rPr>
              <a:t>Yes, she'll leave one.</a:t>
            </a:r>
            <a:endParaRPr lang="hr-HR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62" y="2427889"/>
            <a:ext cx="7514897" cy="3930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8)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How much do you weigh?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 don't want to wait.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That girl is twice my weight.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b="1" u="sng" dirty="0" smtClean="0">
                <a:solidFill>
                  <a:srgbClr val="C00000"/>
                </a:solidFill>
              </a:rPr>
              <a:t>c) </a:t>
            </a:r>
            <a:r>
              <a:rPr lang="en-US" sz="2400" b="1" u="sng" dirty="0" smtClean="0">
                <a:solidFill>
                  <a:srgbClr val="C00000"/>
                </a:solidFill>
              </a:rPr>
              <a:t>I weigh a hundred pounds.</a:t>
            </a: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9)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Excuse me, can you tell me where the museum is?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do I have to tell you?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You have to know the ropes.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400" b="1" u="sng" dirty="0" smtClean="0">
                <a:solidFill>
                  <a:srgbClr val="C00000"/>
                </a:solidFill>
              </a:rPr>
              <a:t>c) </a:t>
            </a:r>
            <a:r>
              <a:rPr lang="en-US" sz="2400" b="1" u="sng" dirty="0" smtClean="0">
                <a:solidFill>
                  <a:srgbClr val="C00000"/>
                </a:solidFill>
              </a:rPr>
              <a:t>It's at the end of this street.</a:t>
            </a:r>
            <a:endParaRPr lang="hr-H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hr-HR" sz="2400" b="1" u="sng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752896" y="341586"/>
            <a:ext cx="4056993" cy="3983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Tm="4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818</TotalTime>
  <Words>597</Words>
  <Application>Microsoft Office PowerPoint</Application>
  <PresentationFormat>Custom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AN  ENGLISH  QUIZ</vt:lpstr>
      <vt:lpstr>  I    WORDS  OFTEN  CONFUSED</vt:lpstr>
      <vt:lpstr>4) The Austin Hotel is the ___ building in town.  a) eldest                        b) oldest</vt:lpstr>
      <vt:lpstr>8) Wendy could eat ___ because she felt sick.  a) little                    b) a little      </vt:lpstr>
      <vt:lpstr>12) Our apartment building is seven stories ___.  a) high                             b) tall</vt:lpstr>
      <vt:lpstr>16) There are only ___ bottles left.  a) few                     b) a few</vt:lpstr>
      <vt:lpstr>II   CHOOSE  THE  BEST  RESPONSE.</vt:lpstr>
      <vt:lpstr>4) We'd like some vanilla ice-cream, please.     a) What flavor would you like?     b) Rare or well done?     c) Sorry, we ran out of vanilla.</vt:lpstr>
      <vt:lpstr>7) Did she leave a message?    a) No, she said she'd call later.    b) No, she left the room.    c) Yes, she'll leave one.</vt:lpstr>
      <vt:lpstr>III  CHOOSE THE CORRECT SPELLING. </vt:lpstr>
      <vt:lpstr>IV       ENGLISH  SOUNDS</vt:lpstr>
      <vt:lpstr>5) Which of these words             7) Which word has the same    sounds like ‘bear’?                       vowel sound as ‘cup’ ?     a) clear                                        a) launch    b) fear                                          b) put    c) swear                                       c) rough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ljerka</dc:creator>
  <cp:lastModifiedBy>ljerka</cp:lastModifiedBy>
  <cp:revision>297</cp:revision>
  <dcterms:created xsi:type="dcterms:W3CDTF">2014-09-12T02:18:09Z</dcterms:created>
  <dcterms:modified xsi:type="dcterms:W3CDTF">2017-05-23T21:37:41Z</dcterms:modified>
</cp:coreProperties>
</file>