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28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120000">
    <p:random/>
    <p:sndAc>
      <p:stSnd>
        <p:snd r:embed="rId1" name="drumroll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120000">
    <p:random/>
    <p:sndAc>
      <p:stSnd>
        <p:snd r:embed="rId1" name="drumroll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med" advTm="120000">
    <p:random/>
    <p:sndAc>
      <p:stSnd>
        <p:snd r:embed="rId1" name="drumroll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120000">
    <p:random/>
    <p:sndAc>
      <p:stSnd>
        <p:snd r:embed="rId1" name="drumroll.wav" builtIn="1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med" advTm="120000">
    <p:random/>
    <p:sndAc>
      <p:stSnd>
        <p:snd r:embed="rId1" name="drumroll.wav" builtIn="1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120000">
    <p:random/>
    <p:sndAc>
      <p:stSnd>
        <p:snd r:embed="rId1" name="drumroll.wav" builtIn="1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120000">
    <p:random/>
    <p:sndAc>
      <p:stSnd>
        <p:snd r:embed="rId1" name="drumroll.wav" builtIn="1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120000">
    <p:random/>
    <p:sndAc>
      <p:stSnd>
        <p:snd r:embed="rId1" name="drumroll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120000">
    <p:random/>
    <p:sndAc>
      <p:stSnd>
        <p:snd r:embed="rId1" name="drumroll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120000">
    <p:random/>
    <p:sndAc>
      <p:stSnd>
        <p:snd r:embed="rId1" name="drumroll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120000">
    <p:random/>
    <p:sndAc>
      <p:stSnd>
        <p:snd r:embed="rId1" name="drumroll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120000">
    <p:random/>
    <p:sndAc>
      <p:stSnd>
        <p:snd r:embed="rId1" name="drumroll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120000">
    <p:random/>
    <p:sndAc>
      <p:stSnd>
        <p:snd r:embed="rId1" name="drumroll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120000">
    <p:random/>
    <p:sndAc>
      <p:stSnd>
        <p:snd r:embed="rId1" name="drumroll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120000">
    <p:random/>
    <p:sndAc>
      <p:stSnd>
        <p:snd r:embed="rId1" name="drumroll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120000">
    <p:random/>
    <p:sndAc>
      <p:stSnd>
        <p:snd r:embed="rId1" name="drumroll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med" advTm="120000">
    <p:random/>
    <p:sndAc>
      <p:stSnd>
        <p:snd r:embed="rId18" name="drumroll.wav" builtIn="1"/>
      </p:stSnd>
    </p:sndAc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9109" y="2404534"/>
            <a:ext cx="7766936" cy="1646302"/>
          </a:xfrm>
        </p:spPr>
        <p:txBody>
          <a:bodyPr/>
          <a:lstStyle/>
          <a:p>
            <a:r>
              <a:rPr lang="hr-HR" sz="60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 ENGLISH  QUIZ</a:t>
            </a:r>
            <a:endParaRPr lang="en-US" sz="6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8952" y="4035973"/>
            <a:ext cx="3861175" cy="2438400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  VIth</a:t>
            </a:r>
          </a:p>
          <a:p>
            <a:r>
              <a:rPr lang="hr-H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 descr="Success of teamwork Royalty Free Stock Pho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4331" y="3862552"/>
            <a:ext cx="746234" cy="2995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297" name="Picture 9" descr="C:\Users\ljerka\Desktop\Quiz VIth 2017\good-luck-cute-postcard-inspirational-motivating-phrase-vector-illustration-619647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9298" y="0"/>
            <a:ext cx="8544910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2" descr="Success of teamwork Royalty Free Stock Pho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779" y="3862552"/>
            <a:ext cx="6337738" cy="2995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521040635"/>
      </p:ext>
    </p:extLst>
  </p:cSld>
  <p:clrMapOvr>
    <a:masterClrMapping/>
  </p:clrMapOvr>
  <p:transition spd="med" advTm="12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966" y="231229"/>
            <a:ext cx="9080937" cy="1408386"/>
          </a:xfrm>
        </p:spPr>
        <p:txBody>
          <a:bodyPr>
            <a:normAutofit fontScale="90000"/>
          </a:bodyPr>
          <a:lstStyle/>
          <a:p>
            <a:r>
              <a:rPr lang="hr-HR" sz="67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hr-HR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40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44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THE CORRECT SPELLING. </a:t>
            </a:r>
            <a:endParaRPr lang="hr-HR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372" y="1629104"/>
            <a:ext cx="4277711" cy="474016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1) 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a)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sucess  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b) success</a:t>
            </a:r>
            <a:r>
              <a:rPr lang="hr-HR" sz="2400" b="1" u="sng" dirty="0" smtClean="0">
                <a:solidFill>
                  <a:srgbClr val="C00000"/>
                </a:solidFill>
              </a:rPr>
              <a:t> </a:t>
            </a:r>
          </a:p>
          <a:p>
            <a:pPr marL="457200" indent="-457200">
              <a:buAutoNum type="arabicParenR"/>
            </a:pPr>
            <a:endParaRPr lang="hr-HR" sz="24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2)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perfume</a:t>
            </a:r>
            <a:r>
              <a:rPr lang="hr-HR" sz="2400" b="1" dirty="0" smtClean="0">
                <a:solidFill>
                  <a:srgbClr val="C00000"/>
                </a:solidFill>
              </a:rPr>
              <a:t>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b) perfum</a:t>
            </a:r>
          </a:p>
          <a:p>
            <a:pPr>
              <a:buNone/>
            </a:pP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3)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baggage      b) bagagge</a:t>
            </a:r>
            <a:endParaRPr lang="hr-HR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4)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a)beautifuly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b)beautifully</a:t>
            </a:r>
          </a:p>
          <a:p>
            <a:pPr>
              <a:buNone/>
            </a:pP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5)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studing       b) studying</a:t>
            </a:r>
          </a:p>
          <a:p>
            <a:pPr>
              <a:buNone/>
            </a:pP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hr-H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60634"/>
            <a:ext cx="4424855" cy="46140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6) 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a)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adress           b) address</a:t>
            </a:r>
          </a:p>
          <a:p>
            <a:pPr>
              <a:buNone/>
            </a:pPr>
            <a:endParaRPr lang="hr-HR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7)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balloon</a:t>
            </a:r>
            <a:r>
              <a:rPr lang="hr-HR" sz="2400" dirty="0" smtClean="0"/>
              <a:t>   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b) baloon</a:t>
            </a:r>
            <a:endParaRPr lang="hr-HR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8) 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a)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cheep </a:t>
            </a:r>
            <a:r>
              <a:rPr lang="hr-HR" sz="2400" dirty="0" smtClean="0"/>
              <a:t>      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b) cheap</a:t>
            </a:r>
          </a:p>
          <a:p>
            <a:pPr>
              <a:buNone/>
            </a:pP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9)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synonym</a:t>
            </a:r>
            <a:r>
              <a:rPr lang="hr-HR" sz="2400" dirty="0" smtClean="0"/>
              <a:t>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b) sinonym</a:t>
            </a:r>
            <a:endParaRPr lang="hr-HR" sz="24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10)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bicycle        b) bycicle</a:t>
            </a:r>
            <a:endParaRPr lang="hr-H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Tm="12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111" y="168166"/>
            <a:ext cx="8653892" cy="1513490"/>
          </a:xfrm>
        </p:spPr>
        <p:txBody>
          <a:bodyPr>
            <a:normAutofit/>
          </a:bodyPr>
          <a:lstStyle/>
          <a:p>
            <a:r>
              <a:rPr lang="hr-HR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      </a:t>
            </a:r>
            <a:r>
              <a:rPr lang="hr-HR" sz="4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 SOUNDS</a:t>
            </a:r>
            <a:endParaRPr lang="hr-HR" sz="4000" b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55531"/>
            <a:ext cx="4004441" cy="50449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000" b="1" dirty="0" smtClean="0">
                <a:solidFill>
                  <a:schemeClr val="accent2">
                    <a:lumMod val="50000"/>
                  </a:schemeClr>
                </a:solidFill>
              </a:rPr>
              <a:t>1)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Which of these words can you </a:t>
            </a:r>
            <a:r>
              <a:rPr 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add an 'e' to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and make a new word?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fill 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cut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ring </a:t>
            </a:r>
            <a:endParaRPr lang="hr-HR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hr-HR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000" b="1" dirty="0" smtClean="0">
                <a:solidFill>
                  <a:schemeClr val="accent2">
                    <a:lumMod val="50000"/>
                  </a:schemeClr>
                </a:solidFill>
              </a:rPr>
              <a:t>2)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Which of these words can you </a:t>
            </a:r>
            <a:r>
              <a:rPr 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take the 'e' off</a:t>
            </a:r>
            <a:r>
              <a:rPr lang="en-US" sz="2000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the end to make a new word?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shape 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pile 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fine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7724" y="1534510"/>
            <a:ext cx="4519448" cy="51080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000" b="1" dirty="0" smtClean="0">
                <a:solidFill>
                  <a:schemeClr val="accent2">
                    <a:lumMod val="50000"/>
                  </a:schemeClr>
                </a:solidFill>
              </a:rPr>
              <a:t>3)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Which word </a:t>
            </a:r>
            <a:r>
              <a:rPr 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sounds like the odd one out</a:t>
            </a:r>
            <a:r>
              <a:rPr lang="en-US" sz="2000" u="sng" dirty="0" smtClean="0">
                <a:solidFill>
                  <a:schemeClr val="accent2">
                    <a:lumMod val="50000"/>
                  </a:schemeClr>
                </a:solidFill>
              </a:rPr>
              <a:t>? 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bend 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hand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sand</a:t>
            </a:r>
            <a:endParaRPr lang="hr-HR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hr-HR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000" b="1" dirty="0" smtClean="0">
                <a:solidFill>
                  <a:schemeClr val="accent2">
                    <a:lumMod val="50000"/>
                  </a:schemeClr>
                </a:solidFill>
              </a:rPr>
              <a:t>4)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What </a:t>
            </a:r>
            <a:r>
              <a:rPr 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sound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do all these words have </a:t>
            </a:r>
            <a:r>
              <a:rPr 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in common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r>
              <a:rPr 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shop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ash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dish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a)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op 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sh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dis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000" b="1" dirty="0"/>
          </a:p>
        </p:txBody>
      </p:sp>
    </p:spTree>
  </p:cSld>
  <p:clrMapOvr>
    <a:masterClrMapping/>
  </p:clrMapOvr>
  <p:transition spd="med" advTm="12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642" y="809296"/>
            <a:ext cx="9427780" cy="2606565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5)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Which of these words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</a:t>
            </a: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7)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Which word has the same</a:t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sounds like </a:t>
            </a:r>
            <a:r>
              <a:rPr lang="hr-HR" sz="2400" b="1" u="sng" dirty="0" smtClean="0">
                <a:solidFill>
                  <a:schemeClr val="accent2">
                    <a:lumMod val="50000"/>
                  </a:schemeClr>
                </a:solidFill>
              </a:rPr>
              <a:t>‘</a:t>
            </a: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bear</a:t>
            </a:r>
            <a:r>
              <a:rPr lang="hr-HR" sz="2400" b="1" u="sng" dirty="0" smtClean="0">
                <a:solidFill>
                  <a:schemeClr val="accent2">
                    <a:lumMod val="50000"/>
                  </a:schemeClr>
                </a:solidFill>
              </a:rPr>
              <a:t>’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vowel sound as </a:t>
            </a:r>
            <a:r>
              <a:rPr lang="hr-HR" sz="2400" b="1" u="sng" dirty="0" smtClean="0">
                <a:solidFill>
                  <a:schemeClr val="accent2">
                    <a:lumMod val="50000"/>
                  </a:schemeClr>
                </a:solidFill>
              </a:rPr>
              <a:t>‘cup’</a:t>
            </a:r>
            <a:r>
              <a:rPr lang="hr-HR" sz="2400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clear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a) launch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b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fear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b) put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c)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swear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c) rough 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560" y="3783724"/>
            <a:ext cx="3541986" cy="27957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2400" b="1" dirty="0" smtClean="0"/>
              <a:t>6)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Which of these words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sounds like </a:t>
            </a:r>
            <a:r>
              <a:rPr lang="hr-HR" sz="2400" b="1" u="sng" dirty="0" smtClean="0">
                <a:solidFill>
                  <a:schemeClr val="accent2">
                    <a:lumMod val="50000"/>
                  </a:schemeClr>
                </a:solidFill>
              </a:rPr>
              <a:t>‘</a:t>
            </a: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our</a:t>
            </a:r>
            <a:r>
              <a:rPr lang="hr-HR" sz="2400" b="1" u="sng" dirty="0" smtClean="0">
                <a:solidFill>
                  <a:schemeClr val="accent2">
                    <a:lumMod val="50000"/>
                  </a:schemeClr>
                </a:solidFill>
              </a:rPr>
              <a:t>’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your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pour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hour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5160" y="3762703"/>
            <a:ext cx="5854262" cy="25224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8)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Which word </a:t>
            </a:r>
            <a:r>
              <a:rPr lang="hr-HR" sz="2400" u="sng" dirty="0" smtClean="0">
                <a:solidFill>
                  <a:schemeClr val="accent2">
                    <a:lumMod val="50000"/>
                  </a:schemeClr>
                </a:solidFill>
              </a:rPr>
              <a:t>does not have</a:t>
            </a:r>
          </a:p>
          <a:p>
            <a:pPr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hr-HR" sz="2400" u="sng" dirty="0" smtClean="0">
                <a:solidFill>
                  <a:schemeClr val="accent2">
                    <a:lumMod val="50000"/>
                  </a:schemeClr>
                </a:solidFill>
              </a:rPr>
              <a:t>the same vowel sound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>
              <a:buNone/>
            </a:pP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a) bead</a:t>
            </a:r>
          </a:p>
          <a:p>
            <a:pPr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b) pick</a:t>
            </a:r>
          </a:p>
          <a:p>
            <a:pPr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c) peak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061435" y="1093077"/>
            <a:ext cx="4130565" cy="5764924"/>
          </a:xfrm>
          <a:prstGeom prst="ellipse">
            <a:avLst/>
          </a:prstGeom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Tm="12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7655" y="126123"/>
            <a:ext cx="9543393" cy="6589987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12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131" y="399393"/>
            <a:ext cx="8632871" cy="1531007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r-HR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hr-HR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hr-HR" sz="4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 OFTEN  CONFUSED</a:t>
            </a:r>
            <a:endParaRPr lang="hr-HR" sz="4000" b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79" y="1923393"/>
            <a:ext cx="9186042" cy="4750676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The lake water is ___ in the morning before people begin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swimming.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clear                          b) clean</a:t>
            </a:r>
          </a:p>
          <a:p>
            <a:endParaRPr lang="hr-HR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2)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My father is 180 centimeters ___.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high                           b) tall</a:t>
            </a:r>
          </a:p>
          <a:p>
            <a:endParaRPr lang="hr-HR" sz="2400" b="1" u="sng" dirty="0" smtClean="0">
              <a:solidFill>
                <a:srgbClr val="C00000"/>
              </a:solidFill>
            </a:endParaRP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3)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France is ___ European country.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an                              b) a</a:t>
            </a:r>
          </a:p>
          <a:p>
            <a:endParaRPr lang="hr-HR" sz="2400" b="1" u="sng" dirty="0" smtClean="0">
              <a:solidFill>
                <a:srgbClr val="C00000"/>
              </a:solidFill>
            </a:endParaRPr>
          </a:p>
          <a:p>
            <a:endParaRPr lang="hr-HR" sz="2400" b="1" u="sng" dirty="0" smtClean="0">
              <a:solidFill>
                <a:srgbClr val="C00000"/>
              </a:solidFill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411310" y="2606565"/>
            <a:ext cx="5780690" cy="4067503"/>
          </a:xfrm>
          <a:prstGeom prst="ellipse">
            <a:avLst/>
          </a:prstGeom>
          <a:ln w="63500" cap="rnd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Tm="12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36028"/>
            <a:ext cx="8824019" cy="1394372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4)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The Austin Hotel is the ___ building in town.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eldest                        b) oldest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111" y="2333297"/>
            <a:ext cx="9627475" cy="39729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5)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J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une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14 will be the ___ day of this school year.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latest                         b) last</a:t>
            </a:r>
          </a:p>
          <a:p>
            <a:pPr marL="457200" indent="-457200">
              <a:buAutoNum type="alphaLcParenR"/>
            </a:pPr>
            <a:endParaRPr lang="hr-HR" sz="2400" b="1" u="sng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6)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am afraid we do not have ___  fruit left.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some                          b) any</a:t>
            </a:r>
          </a:p>
          <a:p>
            <a:pPr marL="457200" indent="-457200">
              <a:buAutoNum type="alphaLcParenR"/>
            </a:pPr>
            <a:endParaRPr lang="hr-HR" sz="2400" b="1" u="sng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7)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Is there ___ milk in the refrigerator?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much                          b) many</a:t>
            </a:r>
          </a:p>
        </p:txBody>
      </p:sp>
      <p:pic>
        <p:nvPicPr>
          <p:cNvPr id="10245" name="Picture 5" descr="C:\Users\ljerka\Desktop\Quiz VIth 2017\yes-you-can-quote-poster-design-colorful-typographical-inspirational-motivation-background-eps-vector-file-transparency-47550538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29903" y="504498"/>
            <a:ext cx="4004442" cy="58227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12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88578"/>
            <a:ext cx="6700928" cy="1341821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8)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Wendy could eat ___ because she felt sick.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little                    b) a little      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663" y="2133601"/>
            <a:ext cx="9112468" cy="4109544"/>
          </a:xfrm>
        </p:spPr>
        <p:txBody>
          <a:bodyPr/>
          <a:lstStyle/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9)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Take ___ day as it comes.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each                    b) every</a:t>
            </a:r>
          </a:p>
          <a:p>
            <a:pPr marL="457200" indent="-457200">
              <a:buAutoNum type="alphaLcParenR"/>
            </a:pP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10)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Teaching is one way to make ___ honest living.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a                         b) an</a:t>
            </a:r>
          </a:p>
          <a:p>
            <a:pPr marL="457200" indent="-457200">
              <a:buAutoNum type="alphaLcParenR"/>
            </a:pPr>
            <a:endParaRPr lang="hr-HR" sz="2400" b="1" u="sng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11)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Antiseptic soap is the best way to keep your hands ___.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clean                  b) clear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07117" y="1266496"/>
            <a:ext cx="3626069" cy="203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12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36028"/>
            <a:ext cx="8813507" cy="1394372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12)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Our apartment building is seven stories ___.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high                             b) tall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153" y="2007476"/>
            <a:ext cx="5633544" cy="43617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13)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Danielle has ___ sister, not two.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a                                 b) one</a:t>
            </a:r>
          </a:p>
          <a:p>
            <a:pPr marL="457200" indent="-457200">
              <a:buAutoNum type="alphaLcParenR"/>
            </a:pPr>
            <a:endParaRPr lang="hr-HR" sz="2400" b="1" u="sng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14)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The library has ___ books.                                   </a:t>
            </a: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much                          b) many </a:t>
            </a:r>
          </a:p>
          <a:p>
            <a:pPr marL="457200" indent="-457200">
              <a:buAutoNum type="alphaLcParenR"/>
            </a:pP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15)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He easily becomes ___.</a:t>
            </a: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angry                        b) nervous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37738" y="1030014"/>
            <a:ext cx="5517931" cy="5591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12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88579"/>
            <a:ext cx="5145397" cy="1341821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16)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There are only ___ bottles left.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few                     b) a few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42" y="2091559"/>
            <a:ext cx="5791200" cy="4214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17)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Would you like ___ bread?</a:t>
            </a: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some                   b) any</a:t>
            </a:r>
          </a:p>
          <a:p>
            <a:pPr marL="457200" indent="-457200">
              <a:buAutoNum type="alphaLcParenR"/>
            </a:pP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18)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The bad smell made me feel ___.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sick                    b) ill</a:t>
            </a:r>
          </a:p>
          <a:p>
            <a:pPr marL="457200" indent="-457200">
              <a:buAutoNum type="alphaLcParenR"/>
            </a:pP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19)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What is the ___ fashion from Paris?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latest                 b) last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89985" y="998484"/>
            <a:ext cx="5097518" cy="4014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12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131" y="168166"/>
            <a:ext cx="8632871" cy="1762234"/>
          </a:xfrm>
        </p:spPr>
        <p:txBody>
          <a:bodyPr>
            <a:normAutofit/>
          </a:bodyPr>
          <a:lstStyle/>
          <a:p>
            <a:r>
              <a:rPr lang="hr-HR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hr-HR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hr-HR" sz="4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 THE  BEST  RESPONSE.</a:t>
            </a:r>
            <a:endParaRPr lang="hr-HR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538" y="1534510"/>
            <a:ext cx="8135007" cy="5044967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John had an accident last night.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I'm sorry to hear that.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That's terrific!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He must be proud of it.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2)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Give me a call when you get back from your trip.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I'm sorry to hear that.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I'll surely do that.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Why should you call me?</a:t>
            </a:r>
            <a:endParaRPr lang="hr-HR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3)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Kate can speak three foreign languages.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She must be tired.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She must be a talented girl.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She surely knows the ropes.</a:t>
            </a:r>
            <a:endParaRPr lang="hr-H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63255" y="3699642"/>
            <a:ext cx="4698123" cy="29428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12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131" y="367861"/>
            <a:ext cx="6432331" cy="1797269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4)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We'd like some vanilla ice-cream, please.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What flavor would you like?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Rare or well done?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Sorry, we ran out of vanilla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111" y="2511972"/>
            <a:ext cx="5454868" cy="39203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5)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When do you write to your friends?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don't know.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write to my friends at home.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c)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do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 whenever I have time.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hr-HR" sz="24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6)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What is your city like?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like it a lot.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It's small, but nice.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r-HR" sz="2400" dirty="0" smtClean="0"/>
              <a:t>c)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have no idea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hr-H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74676" y="336331"/>
            <a:ext cx="5623034" cy="6190593"/>
          </a:xfrm>
          <a:prstGeom prst="ellipse">
            <a:avLst/>
          </a:prstGeom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Tm="12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173" y="599090"/>
            <a:ext cx="4813738" cy="1597571"/>
          </a:xfrm>
        </p:spPr>
        <p:txBody>
          <a:bodyPr>
            <a:normAutofit fontScale="90000"/>
          </a:bodyPr>
          <a:lstStyle/>
          <a:p>
            <a:r>
              <a:rPr lang="hr-HR" sz="2700" b="1" dirty="0" smtClean="0">
                <a:solidFill>
                  <a:schemeClr val="accent2">
                    <a:lumMod val="50000"/>
                  </a:schemeClr>
                </a:solidFill>
              </a:rPr>
              <a:t>7) </a:t>
            </a:r>
            <a:r>
              <a:rPr lang="en-US" sz="2700" dirty="0" smtClean="0">
                <a:solidFill>
                  <a:schemeClr val="accent2">
                    <a:lumMod val="50000"/>
                  </a:schemeClr>
                </a:solidFill>
              </a:rPr>
              <a:t>Did she leave a message?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hr-HR" sz="2700" dirty="0" smtClean="0"/>
              <a:t>   </a:t>
            </a:r>
            <a:r>
              <a:rPr lang="hr-HR" sz="2700" dirty="0" smtClean="0">
                <a:solidFill>
                  <a:schemeClr val="accent2">
                    <a:lumMod val="50000"/>
                  </a:schemeClr>
                </a:solidFill>
              </a:rPr>
              <a:t>a) </a:t>
            </a:r>
            <a:r>
              <a:rPr lang="en-US" sz="2700" dirty="0" smtClean="0">
                <a:solidFill>
                  <a:schemeClr val="accent2">
                    <a:lumMod val="50000"/>
                  </a:schemeClr>
                </a:solidFill>
              </a:rPr>
              <a:t>No, she said she'd call later.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hr-HR" sz="2700" dirty="0" smtClean="0"/>
              <a:t>   </a:t>
            </a:r>
            <a:r>
              <a:rPr lang="hr-HR" sz="2700" dirty="0" smtClean="0">
                <a:solidFill>
                  <a:schemeClr val="accent2">
                    <a:lumMod val="50000"/>
                  </a:schemeClr>
                </a:solidFill>
              </a:rPr>
              <a:t>b) </a:t>
            </a:r>
            <a:r>
              <a:rPr lang="en-US" sz="2700" dirty="0" smtClean="0">
                <a:solidFill>
                  <a:schemeClr val="accent2">
                    <a:lumMod val="50000"/>
                  </a:schemeClr>
                </a:solidFill>
              </a:rPr>
              <a:t>No, she left the room.</a:t>
            </a:r>
            <a:br>
              <a:rPr lang="en-US" sz="27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700" dirty="0" smtClean="0">
                <a:solidFill>
                  <a:schemeClr val="accent2">
                    <a:lumMod val="50000"/>
                  </a:schemeClr>
                </a:solidFill>
              </a:rPr>
              <a:t>   c) </a:t>
            </a:r>
            <a:r>
              <a:rPr lang="en-US" sz="2700" dirty="0" smtClean="0">
                <a:solidFill>
                  <a:schemeClr val="accent2">
                    <a:lumMod val="50000"/>
                  </a:schemeClr>
                </a:solidFill>
              </a:rPr>
              <a:t>Yes, she'll leave one.</a:t>
            </a:r>
            <a:endParaRPr lang="hr-HR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662" y="2427889"/>
            <a:ext cx="7514897" cy="39308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8)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How much do you weigh?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don't want to wait.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That girl is twice my weight.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c)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weigh a hundred pounds.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hr-HR" sz="24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9)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Excuse me, can you tell me where the museum is?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Why do I have to tell you?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You have to know the ropes.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c)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It's at the end of this street.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hr-HR" sz="2400" b="1" u="sng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700345" y="36786"/>
            <a:ext cx="4056993" cy="39834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12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890</TotalTime>
  <Words>596</Words>
  <Application>Microsoft Office PowerPoint</Application>
  <PresentationFormat>Custom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AN  ENGLISH  QUIZ</vt:lpstr>
      <vt:lpstr>  I    WORDS  OFTEN  CONFUSED</vt:lpstr>
      <vt:lpstr>4) The Austin Hotel is the ___ building in town.  a) eldest                        b) oldest</vt:lpstr>
      <vt:lpstr>8) Wendy could eat ___ because she felt sick.  a) little                    b) a little      </vt:lpstr>
      <vt:lpstr>12) Our apartment building is seven stories ___.  a) high                             b) tall</vt:lpstr>
      <vt:lpstr>16) There are only ___ bottles left.  a) few                     b) a few</vt:lpstr>
      <vt:lpstr>II   CHOOSE  THE  BEST  RESPONSE.</vt:lpstr>
      <vt:lpstr>4) We'd like some vanilla ice-cream, please.     a) What flavor would you like?     b) Rare or well done?     c) Sorry, we ran out of vanilla.</vt:lpstr>
      <vt:lpstr>7) Did she leave a message?    a) No, she said she'd call later.    b) No, she left the room.    c) Yes, she'll leave one.</vt:lpstr>
      <vt:lpstr>III  CHOOSE THE CORRECT SPELLING. </vt:lpstr>
      <vt:lpstr>IV       ENGLISH  SOUNDS</vt:lpstr>
      <vt:lpstr>5) Which of these words             7) Which word has the same    sounds like ‘bear’?                       vowel sound as ‘cup’ ?     a) clear                                        a) launch    b) fear                                         b) put    c) swear                                       c) rough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ljerka</dc:creator>
  <cp:lastModifiedBy>ljerka</cp:lastModifiedBy>
  <cp:revision>369</cp:revision>
  <dcterms:created xsi:type="dcterms:W3CDTF">2014-09-12T02:18:09Z</dcterms:created>
  <dcterms:modified xsi:type="dcterms:W3CDTF">2017-05-23T21:35:14Z</dcterms:modified>
</cp:coreProperties>
</file>