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72" r:id="rId6"/>
    <p:sldId id="262" r:id="rId7"/>
    <p:sldId id="267" r:id="rId8"/>
    <p:sldId id="269" r:id="rId9"/>
    <p:sldId id="271" r:id="rId10"/>
    <p:sldId id="284" r:id="rId11"/>
    <p:sldId id="263" r:id="rId12"/>
    <p:sldId id="276" r:id="rId13"/>
    <p:sldId id="277" r:id="rId14"/>
    <p:sldId id="278" r:id="rId15"/>
    <p:sldId id="280" r:id="rId16"/>
    <p:sldId id="283" r:id="rId17"/>
    <p:sldId id="281" r:id="rId18"/>
    <p:sldId id="282" r:id="rId19"/>
    <p:sldId id="279" r:id="rId2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1702-54AA-46DF-9AFD-B3D3D4AF9C3B}" type="datetimeFigureOut">
              <a:rPr lang="hr-HR" smtClean="0"/>
              <a:t>15.3.2018.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227D0-4282-44FC-956A-17B55C0158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9968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1702-54AA-46DF-9AFD-B3D3D4AF9C3B}" type="datetimeFigureOut">
              <a:rPr lang="hr-HR" smtClean="0"/>
              <a:t>15.3.2018.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227D0-4282-44FC-956A-17B55C0158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058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1702-54AA-46DF-9AFD-B3D3D4AF9C3B}" type="datetimeFigureOut">
              <a:rPr lang="hr-HR" smtClean="0"/>
              <a:t>15.3.2018.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227D0-4282-44FC-956A-17B55C0158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2081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1702-54AA-46DF-9AFD-B3D3D4AF9C3B}" type="datetimeFigureOut">
              <a:rPr lang="hr-HR" smtClean="0"/>
              <a:t>15.3.2018.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227D0-4282-44FC-956A-17B55C0158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9237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1702-54AA-46DF-9AFD-B3D3D4AF9C3B}" type="datetimeFigureOut">
              <a:rPr lang="hr-HR" smtClean="0"/>
              <a:t>15.3.2018.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227D0-4282-44FC-956A-17B55C0158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9273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1702-54AA-46DF-9AFD-B3D3D4AF9C3B}" type="datetimeFigureOut">
              <a:rPr lang="hr-HR" smtClean="0"/>
              <a:t>15.3.2018.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227D0-4282-44FC-956A-17B55C0158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584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1702-54AA-46DF-9AFD-B3D3D4AF9C3B}" type="datetimeFigureOut">
              <a:rPr lang="hr-HR" smtClean="0"/>
              <a:t>15.3.2018.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227D0-4282-44FC-956A-17B55C0158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0783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1702-54AA-46DF-9AFD-B3D3D4AF9C3B}" type="datetimeFigureOut">
              <a:rPr lang="hr-HR" smtClean="0"/>
              <a:t>15.3.2018.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227D0-4282-44FC-956A-17B55C0158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6093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1702-54AA-46DF-9AFD-B3D3D4AF9C3B}" type="datetimeFigureOut">
              <a:rPr lang="hr-HR" smtClean="0"/>
              <a:t>15.3.2018.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227D0-4282-44FC-956A-17B55C0158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0263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1702-54AA-46DF-9AFD-B3D3D4AF9C3B}" type="datetimeFigureOut">
              <a:rPr lang="hr-HR" smtClean="0"/>
              <a:t>15.3.2018.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227D0-4282-44FC-956A-17B55C0158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6447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1702-54AA-46DF-9AFD-B3D3D4AF9C3B}" type="datetimeFigureOut">
              <a:rPr lang="hr-HR" smtClean="0"/>
              <a:t>15.3.2018.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227D0-4282-44FC-956A-17B55C0158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831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1702-54AA-46DF-9AFD-B3D3D4AF9C3B}" type="datetimeFigureOut">
              <a:rPr lang="hr-HR" smtClean="0"/>
              <a:t>15.3.2018.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227D0-4282-44FC-956A-17B55C0158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908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348464" cy="1470025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Terenska nastava</a:t>
            </a:r>
            <a:b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četvrtih razreda</a:t>
            </a:r>
            <a:b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hr-H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15616" y="2492896"/>
            <a:ext cx="6400800" cy="1752600"/>
          </a:xfrm>
        </p:spPr>
        <p:txBody>
          <a:bodyPr/>
          <a:lstStyle/>
          <a:p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Galerija Meštrović</a:t>
            </a:r>
          </a:p>
          <a:p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Muzej arheoloških spomenika </a:t>
            </a:r>
            <a:endParaRPr lang="hr-H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2051720" y="5013176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Osnovna škola Jesenice, Dugi Rat</a:t>
            </a:r>
          </a:p>
          <a:p>
            <a:pPr algn="ctr"/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2018.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2915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8760972" cy="5256584"/>
          </a:xfrm>
        </p:spPr>
      </p:pic>
    </p:spTree>
    <p:extLst>
      <p:ext uri="{BB962C8B-B14F-4D97-AF65-F5344CB8AC3E}">
        <p14:creationId xmlns:p14="http://schemas.microsoft.com/office/powerpoint/2010/main" val="25418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24936" cy="1296144"/>
          </a:xfrm>
        </p:spPr>
        <p:txBody>
          <a:bodyPr>
            <a:noAutofit/>
          </a:bodyPr>
          <a:lstStyle/>
          <a:p>
            <a:r>
              <a:rPr lang="hr-HR" sz="1800" b="1" dirty="0">
                <a:solidFill>
                  <a:schemeClr val="accent1">
                    <a:lumMod val="50000"/>
                  </a:schemeClr>
                </a:solidFill>
              </a:rPr>
              <a:t>Na odlasku, još jedan pogled !!! Odlazeći, prisjećamo se Meštrovićevih remek djela kao Zdenac života, Grgura Ninskog, spomenik Indijancima, obiteljske grobnice u </a:t>
            </a:r>
            <a:r>
              <a:rPr lang="hr-HR" sz="1800" b="1" dirty="0" err="1">
                <a:solidFill>
                  <a:schemeClr val="accent1">
                    <a:lumMod val="50000"/>
                  </a:schemeClr>
                </a:solidFill>
              </a:rPr>
              <a:t>Otavicama</a:t>
            </a:r>
            <a:r>
              <a:rPr lang="hr-HR" sz="1800" b="1" dirty="0">
                <a:solidFill>
                  <a:schemeClr val="accent1">
                    <a:lumMod val="50000"/>
                  </a:schemeClr>
                </a:solidFill>
              </a:rPr>
              <a:t>, ali smatramo da je ovo najveće remek djelo, palača u kojoj se čuva i stalno izlaže najveći dio kiparevih djela , koja je i sama  umjetnički spomenik.</a:t>
            </a:r>
            <a:r>
              <a:rPr lang="hr-HR" sz="1800" dirty="0"/>
              <a:t/>
            </a:r>
            <a:br>
              <a:rPr lang="hr-HR" sz="1800" dirty="0"/>
            </a:br>
            <a:endParaRPr lang="hr-HR" sz="1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641" y="1600200"/>
            <a:ext cx="4962718" cy="4525963"/>
          </a:xfrm>
        </p:spPr>
      </p:pic>
    </p:spTree>
    <p:extLst>
      <p:ext uri="{BB962C8B-B14F-4D97-AF65-F5344CB8AC3E}">
        <p14:creationId xmlns:p14="http://schemas.microsoft.com/office/powerpoint/2010/main" val="267436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400" dirty="0" smtClean="0">
                <a:solidFill>
                  <a:schemeClr val="accent1">
                    <a:lumMod val="50000"/>
                  </a:schemeClr>
                </a:solidFill>
              </a:rPr>
              <a:t>Muzej arheoloških spomenika</a:t>
            </a:r>
            <a:endParaRPr lang="hr-HR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74" y="1413669"/>
            <a:ext cx="5087375" cy="3815531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hr-HR" sz="2000" dirty="0">
                <a:solidFill>
                  <a:schemeClr val="accent1">
                    <a:lumMod val="50000"/>
                  </a:schemeClr>
                </a:solidFill>
              </a:rPr>
              <a:t>Muzej hrvatskih arheoloških spomenika jedan je od najstarijih muzeja i jedini je muzej u Hrvatskoj osnovan s jedinstvenom zadaćom da istražuje, sakuplja, predstavlja i proučava ostatke materijalne i duhovne kulture Hrvata iz razdoblja srednjeg vijeka, od 7. do 15. stoljeća, osobito iz vremena hrvatske države od 9. do 12. stoljeća.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0016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8640"/>
            <a:ext cx="6410846" cy="6410846"/>
          </a:xfrm>
        </p:spPr>
      </p:pic>
    </p:spTree>
    <p:extLst>
      <p:ext uri="{BB962C8B-B14F-4D97-AF65-F5344CB8AC3E}">
        <p14:creationId xmlns:p14="http://schemas.microsoft.com/office/powerpoint/2010/main" val="284072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0648"/>
            <a:ext cx="6410846" cy="6410846"/>
          </a:xfrm>
        </p:spPr>
      </p:pic>
    </p:spTree>
    <p:extLst>
      <p:ext uri="{BB962C8B-B14F-4D97-AF65-F5344CB8AC3E}">
        <p14:creationId xmlns:p14="http://schemas.microsoft.com/office/powerpoint/2010/main" val="343606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>
                <a:solidFill>
                  <a:schemeClr val="accent1">
                    <a:lumMod val="50000"/>
                  </a:schemeClr>
                </a:solidFill>
              </a:rPr>
              <a:t>Kraj dragog kamena naše pismenosti- </a:t>
            </a:r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Bašćanske </a:t>
            </a:r>
            <a:r>
              <a:rPr lang="hr-HR" b="1" dirty="0">
                <a:solidFill>
                  <a:schemeClr val="accent1">
                    <a:lumMod val="50000"/>
                  </a:schemeClr>
                </a:solidFill>
              </a:rPr>
              <a:t>ploče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0364" y="1600200"/>
            <a:ext cx="7543271" cy="4525963"/>
          </a:xfrm>
        </p:spPr>
      </p:pic>
    </p:spTree>
    <p:extLst>
      <p:ext uri="{BB962C8B-B14F-4D97-AF65-F5344CB8AC3E}">
        <p14:creationId xmlns:p14="http://schemas.microsoft.com/office/powerpoint/2010/main" val="363136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vi-VN" sz="2000" b="1" dirty="0" smtClean="0">
                <a:solidFill>
                  <a:schemeClr val="accent1">
                    <a:lumMod val="50000"/>
                  </a:schemeClr>
                </a:solidFill>
              </a:rPr>
              <a:t>Bašćanska ploča je starohrvatski spomenik, pisan prijelaznim oblikom glagoljice, oko 1100. godine. Pronađena je 15. rujna 1851. u crkvi sv. Lucije u Jurandvoru kod Baške na otoku Krku</a:t>
            </a:r>
            <a:r>
              <a:rPr lang="hr-HR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hr-HR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Ja, u ime Oca i Sina i Svetoga Duha, ja opat Držiha</a:t>
            </a:r>
          </a:p>
          <a:p>
            <a:pPr marL="0" indent="0" algn="ctr">
              <a:buNone/>
            </a:pP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 pisah ovo o ledini koju dade Zvonimir, </a:t>
            </a:r>
          </a:p>
          <a:p>
            <a:pPr marL="0" indent="0" algn="ctr">
              <a:buNone/>
            </a:pP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kralj hrvatski, u svoje dane svetoj Luciji, i </a:t>
            </a: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svjed</a:t>
            </a:r>
            <a:r>
              <a:rPr lang="hr-HR" sz="3400" b="1" dirty="0" err="1" smtClean="0">
                <a:solidFill>
                  <a:schemeClr val="accent1">
                    <a:lumMod val="50000"/>
                  </a:schemeClr>
                </a:solidFill>
              </a:rPr>
              <a:t>oci</a:t>
            </a:r>
            <a:r>
              <a:rPr lang="hr-HR" sz="34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vi-VN" sz="3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Desmira</a:t>
            </a: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, župan Krbave, Mratin u Lici, </a:t>
            </a:r>
          </a:p>
          <a:p>
            <a:pPr marL="0" indent="0" algn="ctr">
              <a:buNone/>
            </a:pP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Prbineža, poslanik u Vinodolu, Jakov na otoku. Da </a:t>
            </a:r>
          </a:p>
          <a:p>
            <a:pPr marL="0" indent="0" algn="ctr">
              <a:buNone/>
            </a:pPr>
            <a:r>
              <a:rPr lang="hr-HR" sz="3400" b="1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ko </a:t>
            </a: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to poreče, nega ga prokune Bog i </a:t>
            </a:r>
          </a:p>
          <a:p>
            <a:pPr marL="0" indent="0" algn="ctr">
              <a:buNone/>
            </a:pP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dvanaest apostola i četiri evanđelista i sveta Luci</a:t>
            </a:r>
          </a:p>
          <a:p>
            <a:pPr marL="0" indent="0" algn="ctr">
              <a:buNone/>
            </a:pP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ja, amen. Da tko ondje živi, moli za njih Boga.  </a:t>
            </a:r>
          </a:p>
          <a:p>
            <a:pPr marL="0" indent="0" algn="ctr">
              <a:buNone/>
            </a:pP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Ja, opat Dobrovit, zidah crkvu ovu sa svoje braće </a:t>
            </a:r>
          </a:p>
          <a:p>
            <a:pPr marL="0" indent="0" algn="ctr">
              <a:buNone/>
            </a:pPr>
            <a:r>
              <a:rPr lang="hr-HR" sz="3400" b="1" dirty="0" smtClean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evetero </a:t>
            </a: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u dane kneza Kosmata koji </a:t>
            </a:r>
          </a:p>
          <a:p>
            <a:pPr marL="0" indent="0" algn="ctr">
              <a:buNone/>
            </a:pP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vladaše svom Krajinom. I bješe u te dane Mikula </a:t>
            </a: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u</a:t>
            </a:r>
            <a:endParaRPr lang="vi-VN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hr-HR" sz="3400" b="1" dirty="0" smtClean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točcu </a:t>
            </a: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sa svetom Lucijom zajedno. </a:t>
            </a:r>
            <a:endParaRPr lang="vi-VN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8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2800" b="1" dirty="0" smtClean="0">
                <a:solidFill>
                  <a:schemeClr val="accent1">
                    <a:lumMod val="50000"/>
                  </a:schemeClr>
                </a:solidFill>
              </a:rPr>
              <a:t>Znamenita </a:t>
            </a:r>
            <a: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  <a:t>kamena krstionica kneza Višeslava </a:t>
            </a:r>
            <a:b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  <a:t>iz Nina iz 800.g.</a:t>
            </a:r>
            <a:b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hr-HR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" t="1269" r="7429" b="-1269"/>
          <a:stretch/>
        </p:blipFill>
        <p:spPr>
          <a:xfrm rot="5400000">
            <a:off x="1777572" y="2046964"/>
            <a:ext cx="5444839" cy="3744416"/>
          </a:xfrm>
        </p:spPr>
      </p:pic>
    </p:spTree>
    <p:extLst>
      <p:ext uri="{BB962C8B-B14F-4D97-AF65-F5344CB8AC3E}">
        <p14:creationId xmlns:p14="http://schemas.microsoft.com/office/powerpoint/2010/main" val="48496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 err="1" smtClean="0">
                <a:solidFill>
                  <a:schemeClr val="accent1">
                    <a:lumMod val="50000"/>
                  </a:schemeClr>
                </a:solidFill>
              </a:rPr>
              <a:t>Plutej</a:t>
            </a:r>
            <a:r>
              <a:rPr lang="hr-HR" sz="28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hr-HR" sz="2800" b="1" dirty="0" err="1">
                <a:solidFill>
                  <a:schemeClr val="accent1">
                    <a:lumMod val="50000"/>
                  </a:schemeClr>
                </a:solidFill>
              </a:rPr>
              <a:t>oltarne</a:t>
            </a:r>
            <a: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  <a:t>  ograde iz „Šuplje crkve“ u Solinu </a:t>
            </a:r>
            <a:r>
              <a:rPr lang="hr-HR" sz="28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hr-HR" sz="2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hr-HR" sz="2800" b="1" dirty="0" smtClean="0">
                <a:solidFill>
                  <a:schemeClr val="accent1">
                    <a:lumMod val="50000"/>
                  </a:schemeClr>
                </a:solidFill>
              </a:rPr>
              <a:t>( </a:t>
            </a:r>
            <a:r>
              <a:rPr lang="hr-HR" sz="2800" b="1" dirty="0">
                <a:solidFill>
                  <a:schemeClr val="accent1">
                    <a:lumMod val="50000"/>
                  </a:schemeClr>
                </a:solidFill>
              </a:rPr>
              <a:t>krunidbena bazilika kralja Zvonimira, 11. st.)</a:t>
            </a: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64627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„Tko na tvrdoj stini svoju </a:t>
            </a:r>
            <a:r>
              <a:rPr lang="hr-HR" dirty="0" err="1" smtClean="0">
                <a:solidFill>
                  <a:schemeClr val="accent1">
                    <a:lumMod val="50000"/>
                  </a:schemeClr>
                </a:solidFill>
              </a:rPr>
              <a:t>povist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 piše, tom ne može nitko prošlost da izbriše.”</a:t>
            </a: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7622362" cy="4525963"/>
          </a:xfrm>
        </p:spPr>
      </p:pic>
    </p:spTree>
    <p:extLst>
      <p:ext uri="{BB962C8B-B14F-4D97-AF65-F5344CB8AC3E}">
        <p14:creationId xmlns:p14="http://schemas.microsoft.com/office/powerpoint/2010/main" val="41739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</a:rPr>
              <a:t>Ivan Meštrović</a:t>
            </a:r>
            <a:endParaRPr lang="hr-H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4976327" cy="3312368"/>
          </a:xfrm>
        </p:spPr>
      </p:pic>
      <p:sp>
        <p:nvSpPr>
          <p:cNvPr id="5" name="Pravokutnik 4"/>
          <p:cNvSpPr/>
          <p:nvPr/>
        </p:nvSpPr>
        <p:spPr>
          <a:xfrm>
            <a:off x="6084168" y="1700808"/>
            <a:ext cx="28083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Ivan Meštrović ( Vrpolje, 15. 08. 1883. – </a:t>
            </a:r>
            <a:r>
              <a:rPr lang="hr-HR" dirty="0" err="1">
                <a:solidFill>
                  <a:schemeClr val="accent1">
                    <a:lumMod val="50000"/>
                  </a:schemeClr>
                </a:solidFill>
              </a:rPr>
              <a:t>South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 Bend, SAD, 16. 01. 1962.)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Djetinjstvo je proveo u zavičajnim </a:t>
            </a:r>
            <a:r>
              <a:rPr lang="hr-HR" dirty="0" err="1">
                <a:solidFill>
                  <a:schemeClr val="accent1">
                    <a:lumMod val="50000"/>
                  </a:schemeClr>
                </a:solidFill>
              </a:rPr>
              <a:t>Otavicama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. Nakon što je godinu dana 1900. naukovao u Splitu, u klesarskoj radionici Pavla </a:t>
            </a:r>
            <a:r>
              <a:rPr lang="hr-HR" dirty="0" err="1">
                <a:solidFill>
                  <a:schemeClr val="accent1">
                    <a:lumMod val="50000"/>
                  </a:schemeClr>
                </a:solidFill>
              </a:rPr>
              <a:t>Bilinića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, studira na bečkoj likovnoj akademiji 1901.-1906. Ivan Meštrović gradi palaču od 1931.-1939.kao dom za svoju obitelj,a dijelom kao izložbeni prostor i atelje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683568" y="47477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Ivan Meštrović, bio je hrvatski kipar, arhitekt i književnik. Bio je najistaknutiji kipar hrvatske moderne skulpture i svojedobno vodeća ličnost umjetničkoga života u Zagrebu.</a:t>
            </a: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4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200" b="1" dirty="0" smtClean="0">
                <a:solidFill>
                  <a:schemeClr val="accent1">
                    <a:lumMod val="50000"/>
                  </a:schemeClr>
                </a:solidFill>
              </a:rPr>
              <a:t>Palaču, danas galeriju, Ivan Meštrović poklonio je hrvatskom narodu 1952.g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8532440" cy="5119465"/>
          </a:xfrm>
        </p:spPr>
      </p:pic>
    </p:spTree>
    <p:extLst>
      <p:ext uri="{BB962C8B-B14F-4D97-AF65-F5344CB8AC3E}">
        <p14:creationId xmlns:p14="http://schemas.microsoft.com/office/powerpoint/2010/main" val="150738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accent1">
                    <a:lumMod val="50000"/>
                  </a:schemeClr>
                </a:solidFill>
              </a:rPr>
              <a:t>Šetnja galerijom</a:t>
            </a:r>
            <a:endParaRPr lang="hr-HR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24744"/>
            <a:ext cx="5257800" cy="5257800"/>
          </a:xfrm>
        </p:spPr>
      </p:pic>
    </p:spTree>
    <p:extLst>
      <p:ext uri="{BB962C8B-B14F-4D97-AF65-F5344CB8AC3E}">
        <p14:creationId xmlns:p14="http://schemas.microsoft.com/office/powerpoint/2010/main" val="310001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03694" cy="6120680"/>
          </a:xfrm>
        </p:spPr>
      </p:pic>
    </p:spTree>
    <p:extLst>
      <p:ext uri="{BB962C8B-B14F-4D97-AF65-F5344CB8AC3E}">
        <p14:creationId xmlns:p14="http://schemas.microsoft.com/office/powerpoint/2010/main" val="342341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U 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dnevnom boravku Ivana 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Meštrovića</a:t>
            </a: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7544" y="1196752"/>
            <a:ext cx="8215684" cy="4929411"/>
          </a:xfrm>
        </p:spPr>
      </p:pic>
    </p:spTree>
    <p:extLst>
      <p:ext uri="{BB962C8B-B14F-4D97-AF65-F5344CB8AC3E}">
        <p14:creationId xmlns:p14="http://schemas.microsoft.com/office/powerpoint/2010/main" val="16057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Crtamo u galeriji Meštrović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32" y="273050"/>
            <a:ext cx="4527216" cy="6451381"/>
          </a:xfrm>
        </p:spPr>
      </p:pic>
      <p:pic>
        <p:nvPicPr>
          <p:cNvPr id="1026" name="Picture 2" descr="C:\Users\Jadranka\Desktop\New folder (9)\20180222_182049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2802375" cy="354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21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32822"/>
            <a:ext cx="4536504" cy="6052947"/>
          </a:xfrm>
        </p:spPr>
      </p:pic>
      <p:pic>
        <p:nvPicPr>
          <p:cNvPr id="3074" name="Picture 2" descr="C:\Users\Jadranka\Desktop\New folder\20180227_094454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2232248" cy="218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adranka\Desktop\New folder\20180227_094354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92896"/>
            <a:ext cx="2186921" cy="357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16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7200800" cy="5957884"/>
          </a:xfrm>
        </p:spPr>
      </p:pic>
    </p:spTree>
    <p:extLst>
      <p:ext uri="{BB962C8B-B14F-4D97-AF65-F5344CB8AC3E}">
        <p14:creationId xmlns:p14="http://schemas.microsoft.com/office/powerpoint/2010/main" val="335258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462</Words>
  <Application>Microsoft Office PowerPoint</Application>
  <PresentationFormat>Prikaz na zaslonu (4:3)</PresentationFormat>
  <Paragraphs>33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0" baseType="lpstr">
      <vt:lpstr>Tema sustava Office</vt:lpstr>
      <vt:lpstr>Terenska nastava četvrtih razreda  </vt:lpstr>
      <vt:lpstr>Ivan Meštrović</vt:lpstr>
      <vt:lpstr>Palaču, danas galeriju, Ivan Meštrović poklonio je hrvatskom narodu 1952.g </vt:lpstr>
      <vt:lpstr>Šetnja galerijom</vt:lpstr>
      <vt:lpstr>PowerPointova prezentacija</vt:lpstr>
      <vt:lpstr>U dnevnom boravku Ivana Meštrovića</vt:lpstr>
      <vt:lpstr>Crtamo u galeriji Meštrović</vt:lpstr>
      <vt:lpstr>PowerPointova prezentacija</vt:lpstr>
      <vt:lpstr>PowerPointova prezentacija</vt:lpstr>
      <vt:lpstr>PowerPointova prezentacija</vt:lpstr>
      <vt:lpstr>Na odlasku, još jedan pogled !!! Odlazeći, prisjećamo se Meštrovićevih remek djela kao Zdenac života, Grgura Ninskog, spomenik Indijancima, obiteljske grobnice u Otavicama, ali smatramo da je ovo najveće remek djelo, palača u kojoj se čuva i stalno izlaže najveći dio kiparevih djela , koja je i sama  umjetnički spomenik. </vt:lpstr>
      <vt:lpstr>Muzej arheoloških spomenika</vt:lpstr>
      <vt:lpstr>PowerPointova prezentacija</vt:lpstr>
      <vt:lpstr>PowerPointova prezentacija</vt:lpstr>
      <vt:lpstr>Kraj dragog kamena naše pismenosti- Bašćanske ploče</vt:lpstr>
      <vt:lpstr>Bašćanska ploča je starohrvatski spomenik, pisan prijelaznim oblikom glagoljice, oko 1100. godine. Pronađena je 15. rujna 1851. u crkvi sv. Lucije u Jurandvoru kod Baške na otoku Krku.</vt:lpstr>
      <vt:lpstr>Znamenita kamena krstionica kneza Višeslava  iz Nina iz 800.g. </vt:lpstr>
      <vt:lpstr>Plutej  oltarne  ograde iz „Šuplje crkve“ u Solinu  ( krunidbena bazilika kralja Zvonimira, 11. st.)</vt:lpstr>
      <vt:lpstr>„Tko na tvrdoj stini svoju povist piše, tom ne može nitko prošlost da izbriše.”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Terenska nastava</dc:title>
  <dc:creator>Jadranka</dc:creator>
  <cp:lastModifiedBy>Jadranka</cp:lastModifiedBy>
  <cp:revision>16</cp:revision>
  <dcterms:created xsi:type="dcterms:W3CDTF">2018-03-03T19:21:09Z</dcterms:created>
  <dcterms:modified xsi:type="dcterms:W3CDTF">2018-03-15T13:58:49Z</dcterms:modified>
</cp:coreProperties>
</file>